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363" r:id="rId6"/>
    <p:sldId id="367" r:id="rId7"/>
    <p:sldId id="365" r:id="rId8"/>
    <p:sldId id="1008" r:id="rId9"/>
    <p:sldId id="999" r:id="rId10"/>
    <p:sldId id="1001" r:id="rId11"/>
    <p:sldId id="1009" r:id="rId12"/>
    <p:sldId id="1011" r:id="rId13"/>
    <p:sldId id="1010" r:id="rId14"/>
    <p:sldId id="1005" r:id="rId15"/>
    <p:sldId id="1006" r:id="rId16"/>
    <p:sldId id="1007" r:id="rId17"/>
    <p:sldId id="364" r:id="rId18"/>
    <p:sldId id="998" r:id="rId19"/>
  </p:sldIdLst>
  <p:sldSz cx="12192000" cy="6858000"/>
  <p:notesSz cx="7104063" cy="10234613"/>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837" autoAdjust="0"/>
    <p:restoredTop sz="93812" autoAdjust="0"/>
  </p:normalViewPr>
  <p:slideViewPr>
    <p:cSldViewPr snapToGrid="0">
      <p:cViewPr varScale="1">
        <p:scale>
          <a:sx n="63" d="100"/>
          <a:sy n="63" d="100"/>
        </p:scale>
        <p:origin x="522" y="60"/>
      </p:cViewPr>
      <p:guideLst>
        <p:guide orient="horz" pos="2160"/>
        <p:guide pos="3840"/>
      </p:guideLst>
    </p:cSldViewPr>
  </p:slideViewPr>
  <p:outlineViewPr>
    <p:cViewPr>
      <p:scale>
        <a:sx n="33" d="100"/>
        <a:sy n="33" d="100"/>
      </p:scale>
      <p:origin x="0" y="-1032"/>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224"/>
        <p:guide pos="223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1"/>
            <a:ext cx="3079514" cy="512375"/>
          </a:xfrm>
          <a:prstGeom prst="rect">
            <a:avLst/>
          </a:prstGeom>
          <a:noFill/>
          <a:ln w="9525">
            <a:noFill/>
            <a:miter lim="800000"/>
            <a:headEnd/>
            <a:tailEnd/>
          </a:ln>
          <a:effectLst/>
        </p:spPr>
        <p:txBody>
          <a:bodyPr vert="horz" wrap="square" lIns="96277" tIns="48138" rIns="96277" bIns="48138" numCol="1" anchor="t" anchorCtr="0" compatLnSpc="1">
            <a:prstTxWarp prst="textNoShape">
              <a:avLst/>
            </a:prstTxWarp>
          </a:bodyPr>
          <a:lstStyle>
            <a:lvl1pPr defTabSz="963076"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024550" y="1"/>
            <a:ext cx="3079514" cy="512375"/>
          </a:xfrm>
          <a:prstGeom prst="rect">
            <a:avLst/>
          </a:prstGeom>
          <a:noFill/>
          <a:ln w="9525">
            <a:noFill/>
            <a:miter lim="800000"/>
            <a:headEnd/>
            <a:tailEnd/>
          </a:ln>
          <a:effectLst/>
        </p:spPr>
        <p:txBody>
          <a:bodyPr vert="horz" wrap="square" lIns="96277" tIns="48138" rIns="96277" bIns="48138" numCol="1" anchor="t" anchorCtr="0" compatLnSpc="1">
            <a:prstTxWarp prst="textNoShape">
              <a:avLst/>
            </a:prstTxWarp>
          </a:bodyPr>
          <a:lstStyle>
            <a:lvl1pPr algn="r" defTabSz="963076"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722238"/>
            <a:ext cx="3079514" cy="512375"/>
          </a:xfrm>
          <a:prstGeom prst="rect">
            <a:avLst/>
          </a:prstGeom>
          <a:noFill/>
          <a:ln w="9525">
            <a:noFill/>
            <a:miter lim="800000"/>
            <a:headEnd/>
            <a:tailEnd/>
          </a:ln>
          <a:effectLst/>
        </p:spPr>
        <p:txBody>
          <a:bodyPr vert="horz" wrap="square" lIns="96277" tIns="48138" rIns="96277" bIns="48138" numCol="1" anchor="b" anchorCtr="0" compatLnSpc="1">
            <a:prstTxWarp prst="textNoShape">
              <a:avLst/>
            </a:prstTxWarp>
          </a:bodyPr>
          <a:lstStyle>
            <a:lvl1pPr defTabSz="963076"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024550" y="9722238"/>
            <a:ext cx="3079514" cy="512375"/>
          </a:xfrm>
          <a:prstGeom prst="rect">
            <a:avLst/>
          </a:prstGeom>
          <a:noFill/>
          <a:ln w="9525">
            <a:noFill/>
            <a:miter lim="800000"/>
            <a:headEnd/>
            <a:tailEnd/>
          </a:ln>
          <a:effectLst/>
        </p:spPr>
        <p:txBody>
          <a:bodyPr vert="horz" wrap="square" lIns="96277" tIns="48138" rIns="96277" bIns="48138" numCol="1" anchor="b" anchorCtr="0" compatLnSpc="1">
            <a:prstTxWarp prst="textNoShape">
              <a:avLst/>
            </a:prstTxWarp>
          </a:bodyPr>
          <a:lstStyle>
            <a:lvl1pPr algn="r" defTabSz="963076"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1"/>
            <a:ext cx="3079514" cy="512375"/>
          </a:xfrm>
          <a:prstGeom prst="rect">
            <a:avLst/>
          </a:prstGeom>
          <a:noFill/>
          <a:ln w="9525">
            <a:noFill/>
            <a:miter lim="800000"/>
            <a:headEnd/>
            <a:tailEnd/>
          </a:ln>
          <a:effectLst/>
        </p:spPr>
        <p:txBody>
          <a:bodyPr vert="horz" wrap="square" lIns="96277" tIns="48138" rIns="96277" bIns="48138" numCol="1" anchor="t" anchorCtr="0" compatLnSpc="1">
            <a:prstTxWarp prst="textNoShape">
              <a:avLst/>
            </a:prstTxWarp>
          </a:bodyPr>
          <a:lstStyle>
            <a:lvl1pPr defTabSz="963076"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024550" y="1"/>
            <a:ext cx="3079514" cy="512375"/>
          </a:xfrm>
          <a:prstGeom prst="rect">
            <a:avLst/>
          </a:prstGeom>
          <a:noFill/>
          <a:ln w="9525">
            <a:noFill/>
            <a:miter lim="800000"/>
            <a:headEnd/>
            <a:tailEnd/>
          </a:ln>
          <a:effectLst/>
        </p:spPr>
        <p:txBody>
          <a:bodyPr vert="horz" wrap="square" lIns="96277" tIns="48138" rIns="96277" bIns="48138" numCol="1" anchor="t" anchorCtr="0" compatLnSpc="1">
            <a:prstTxWarp prst="textNoShape">
              <a:avLst/>
            </a:prstTxWarp>
          </a:bodyPr>
          <a:lstStyle>
            <a:lvl1pPr algn="r" defTabSz="963076"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39700" y="766763"/>
            <a:ext cx="6824663" cy="38385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48295" y="4861119"/>
            <a:ext cx="5207474" cy="4606542"/>
          </a:xfrm>
          <a:prstGeom prst="rect">
            <a:avLst/>
          </a:prstGeom>
          <a:noFill/>
          <a:ln w="9525">
            <a:noFill/>
            <a:miter lim="800000"/>
            <a:headEnd/>
            <a:tailEnd/>
          </a:ln>
          <a:effectLst/>
        </p:spPr>
        <p:txBody>
          <a:bodyPr vert="horz" wrap="square" lIns="96277" tIns="48138" rIns="96277" bIns="48138"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722238"/>
            <a:ext cx="3079514" cy="512375"/>
          </a:xfrm>
          <a:prstGeom prst="rect">
            <a:avLst/>
          </a:prstGeom>
          <a:noFill/>
          <a:ln w="9525">
            <a:noFill/>
            <a:miter lim="800000"/>
            <a:headEnd/>
            <a:tailEnd/>
          </a:ln>
          <a:effectLst/>
        </p:spPr>
        <p:txBody>
          <a:bodyPr vert="horz" wrap="square" lIns="96277" tIns="48138" rIns="96277" bIns="48138" numCol="1" anchor="b" anchorCtr="0" compatLnSpc="1">
            <a:prstTxWarp prst="textNoShape">
              <a:avLst/>
            </a:prstTxWarp>
          </a:bodyPr>
          <a:lstStyle>
            <a:lvl1pPr defTabSz="963076"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024550" y="9722238"/>
            <a:ext cx="3079514" cy="512375"/>
          </a:xfrm>
          <a:prstGeom prst="rect">
            <a:avLst/>
          </a:prstGeom>
          <a:noFill/>
          <a:ln w="9525">
            <a:noFill/>
            <a:miter lim="800000"/>
            <a:headEnd/>
            <a:tailEnd/>
          </a:ln>
          <a:effectLst/>
        </p:spPr>
        <p:txBody>
          <a:bodyPr vert="horz" wrap="square" lIns="96277" tIns="48138" rIns="96277" bIns="48138" numCol="1" anchor="b" anchorCtr="0" compatLnSpc="1">
            <a:prstTxWarp prst="textNoShape">
              <a:avLst/>
            </a:prstTxWarp>
          </a:bodyPr>
          <a:lstStyle>
            <a:lvl1pPr algn="r" defTabSz="963076"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459177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제목 3">
            <a:extLst>
              <a:ext uri="{FF2B5EF4-FFF2-40B4-BE49-F238E27FC236}">
                <a16:creationId xmlns:a16="http://schemas.microsoft.com/office/drawing/2014/main" id="{4857EF27-3EC8-4FC7-92F1-5EF1FEFB23CB}"/>
              </a:ext>
            </a:extLst>
          </p:cNvPr>
          <p:cNvSpPr>
            <a:spLocks noGrp="1"/>
          </p:cNvSpPr>
          <p:nvPr>
            <p:ph type="title"/>
          </p:nvPr>
        </p:nvSpPr>
        <p:spPr/>
        <p:txBody>
          <a:bodyPr/>
          <a:lstStyle/>
          <a:p>
            <a:r>
              <a:rPr lang="ko-KR" altLang="en-US"/>
              <a:t>마스터 제목 스타일 편집</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15EF0717-CD16-4E7A-8B8F-F857CC404BDD}"/>
              </a:ext>
            </a:extLst>
          </p:cNvPr>
          <p:cNvSpPr>
            <a:spLocks noGrp="1"/>
          </p:cNvSpPr>
          <p:nvPr>
            <p:ph type="dt" sz="half" idx="10"/>
          </p:nvPr>
        </p:nvSpPr>
        <p:spPr/>
        <p:txBody>
          <a:bodyPr/>
          <a:lstStyle/>
          <a:p>
            <a:fld id="{F55A0F7C-3CB7-46CF-A325-8B8E1309E41F}" type="datetimeFigureOut">
              <a:rPr lang="ko-KR" altLang="en-US" smtClean="0"/>
              <a:t>2023-06-02</a:t>
            </a:fld>
            <a:endParaRPr lang="ko-KR" altLang="en-US"/>
          </a:p>
        </p:txBody>
      </p:sp>
      <p:sp>
        <p:nvSpPr>
          <p:cNvPr id="3" name="바닥글 개체 틀 2">
            <a:extLst>
              <a:ext uri="{FF2B5EF4-FFF2-40B4-BE49-F238E27FC236}">
                <a16:creationId xmlns:a16="http://schemas.microsoft.com/office/drawing/2014/main" id="{6DD254A2-84D0-4033-8A96-71364BF19F28}"/>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B0B269E0-6FAA-4FD4-845E-53DA94FE48E4}"/>
              </a:ext>
            </a:extLst>
          </p:cNvPr>
          <p:cNvSpPr>
            <a:spLocks noGrp="1"/>
          </p:cNvSpPr>
          <p:nvPr>
            <p:ph type="sldNum" sz="quarter" idx="12"/>
          </p:nvPr>
        </p:nvSpPr>
        <p:spPr/>
        <p:txBody>
          <a:bodyPr/>
          <a:lstStyle/>
          <a:p>
            <a:fld id="{6D0ED4FA-2AB0-4D00-A4D2-6FA18B9D3AA0}" type="slidenum">
              <a:rPr lang="ko-KR" altLang="en-US" smtClean="0"/>
              <a:t>‹#›</a:t>
            </a:fld>
            <a:endParaRPr lang="ko-KR" altLang="en-US"/>
          </a:p>
        </p:txBody>
      </p:sp>
    </p:spTree>
    <p:extLst>
      <p:ext uri="{BB962C8B-B14F-4D97-AF65-F5344CB8AC3E}">
        <p14:creationId xmlns:p14="http://schemas.microsoft.com/office/powerpoint/2010/main" val="21364019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SWS-230021</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WG1_Serv/TSGS1_102_Berlin/Inbox/post_meeting_draft_TRs/Draft_S1-231341_TR%2022882-110_rm_v2.doc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portal.3gpp.org/ngppapp/CreateTDoc.aspx?mode=view&amp;contributionId=1442135"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9551053" cy="2172451"/>
          </a:xfrm>
        </p:spPr>
        <p:txBody>
          <a:bodyPr/>
          <a:lstStyle/>
          <a:p>
            <a:pPr eaLnBrk="1" hangingPunct="1"/>
            <a:r>
              <a:rPr lang="en-GB" altLang="en-US" sz="5800" dirty="0"/>
              <a:t>Consolidated Views on Rel-19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292267" y="3882189"/>
            <a:ext cx="7886700" cy="912980"/>
          </a:xfrm>
        </p:spPr>
        <p:txBody>
          <a:bodyPr/>
          <a:lstStyle/>
          <a:p>
            <a:pPr marL="0" indent="0" eaLnBrk="1" hangingPunct="1">
              <a:buFontTx/>
              <a:buNone/>
            </a:pPr>
            <a:endParaRPr lang="sv-SE" altLang="en-US" sz="1000" dirty="0"/>
          </a:p>
          <a:p>
            <a:pPr marL="0" indent="0" eaLnBrk="1" hangingPunct="1">
              <a:buFontTx/>
              <a:buNone/>
            </a:pPr>
            <a:r>
              <a:rPr lang="sv-SE" altLang="en-US" dirty="0"/>
              <a:t>ETRI, SK Telecom, KT, LG Uplus </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332B90D-5646-43E4-B314-F26F62406D10}"/>
              </a:ext>
            </a:extLst>
          </p:cNvPr>
          <p:cNvSpPr>
            <a:spLocks noGrp="1"/>
          </p:cNvSpPr>
          <p:nvPr>
            <p:ph type="title"/>
          </p:nvPr>
        </p:nvSpPr>
        <p:spPr/>
        <p:txBody>
          <a:bodyPr/>
          <a:lstStyle/>
          <a:p>
            <a:r>
              <a:rPr lang="en-US" altLang="ko-KR" dirty="0"/>
              <a:t>NF Energy-related operation</a:t>
            </a:r>
            <a:endParaRPr lang="ko-KR" altLang="en-US" dirty="0"/>
          </a:p>
        </p:txBody>
      </p:sp>
      <p:sp>
        <p:nvSpPr>
          <p:cNvPr id="3" name="내용 개체 틀 2">
            <a:extLst>
              <a:ext uri="{FF2B5EF4-FFF2-40B4-BE49-F238E27FC236}">
                <a16:creationId xmlns:a16="http://schemas.microsoft.com/office/drawing/2014/main" id="{BC7101FF-88D4-4A34-80E0-B57D635D9766}"/>
              </a:ext>
            </a:extLst>
          </p:cNvPr>
          <p:cNvSpPr>
            <a:spLocks noGrp="1"/>
          </p:cNvSpPr>
          <p:nvPr>
            <p:ph idx="1"/>
          </p:nvPr>
        </p:nvSpPr>
        <p:spPr>
          <a:xfrm>
            <a:off x="838199" y="1825625"/>
            <a:ext cx="10421471" cy="4351338"/>
          </a:xfrm>
        </p:spPr>
        <p:txBody>
          <a:bodyPr/>
          <a:lstStyle/>
          <a:p>
            <a:r>
              <a:rPr lang="en-US" altLang="ko-KR" sz="1800" dirty="0"/>
              <a:t>Operators are unaware of their own individual NFs’ power consumption or requirements, and how they behave with 5GS procedures for end-to-end service quality.</a:t>
            </a:r>
          </a:p>
          <a:p>
            <a:endParaRPr lang="en-US" altLang="ko-KR" sz="1800" dirty="0"/>
          </a:p>
          <a:p>
            <a:r>
              <a:rPr lang="en-US" altLang="ko-KR" sz="1800" dirty="0"/>
              <a:t>5G system shall be able to provide a mechanism for one or more network functions to operate based on energy consumption to meet various end-user’s service requirements. (e.g., UE registration, NF selection, </a:t>
            </a:r>
            <a:r>
              <a:rPr lang="en-US" altLang="ko-KR" sz="1800" dirty="0" err="1"/>
              <a:t>etc</a:t>
            </a:r>
            <a:r>
              <a:rPr lang="en-US" altLang="ko-KR" sz="1800" dirty="0"/>
              <a:t>)</a:t>
            </a:r>
          </a:p>
          <a:p>
            <a:r>
              <a:rPr lang="en-US" altLang="ko-KR" sz="1800" dirty="0"/>
              <a:t>5G system shall be able to provide means to coordinate the operation of individual network functions to target optimization of energy consumption within the 5G network.</a:t>
            </a:r>
          </a:p>
          <a:p>
            <a:r>
              <a:rPr lang="en-US" altLang="ko-KR" sz="1800" dirty="0"/>
              <a:t>Use-case in the TR : </a:t>
            </a:r>
            <a:r>
              <a:rPr lang="en-US" altLang="ko-KR" sz="1200" dirty="0">
                <a:hlinkClick r:id="rId2"/>
              </a:rPr>
              <a:t>https://www.3gpp.org/ftp/tsg_sa/WG1_Serv/TSGS1_102_Berlin/Inbox/post_meeting_draft_TRs/Draft_S1-231341_TR%2022882-110_rm_v2.docx</a:t>
            </a:r>
            <a:r>
              <a:rPr lang="en-US" altLang="ko-KR" sz="1200" dirty="0"/>
              <a:t> </a:t>
            </a:r>
            <a:endParaRPr lang="ko-KR" altLang="en-US" sz="1200" dirty="0"/>
          </a:p>
        </p:txBody>
      </p:sp>
    </p:spTree>
    <p:extLst>
      <p:ext uri="{BB962C8B-B14F-4D97-AF65-F5344CB8AC3E}">
        <p14:creationId xmlns:p14="http://schemas.microsoft.com/office/powerpoint/2010/main" val="247068450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F79397D-1C35-4D7D-B893-DCABC9FE8651}"/>
              </a:ext>
            </a:extLst>
          </p:cNvPr>
          <p:cNvSpPr>
            <a:spLocks noGrp="1"/>
          </p:cNvSpPr>
          <p:nvPr>
            <p:ph type="title"/>
          </p:nvPr>
        </p:nvSpPr>
        <p:spPr/>
        <p:txBody>
          <a:bodyPr/>
          <a:lstStyle/>
          <a:p>
            <a:r>
              <a:rPr lang="en-US" altLang="ko-KR" sz="4000" dirty="0"/>
              <a:t>Enhancement of Satellite Access and Backhaul</a:t>
            </a:r>
            <a:endParaRPr lang="ko-KR" altLang="en-US" sz="4000" dirty="0"/>
          </a:p>
        </p:txBody>
      </p:sp>
      <p:sp>
        <p:nvSpPr>
          <p:cNvPr id="3" name="내용 개체 틀 2">
            <a:extLst>
              <a:ext uri="{FF2B5EF4-FFF2-40B4-BE49-F238E27FC236}">
                <a16:creationId xmlns:a16="http://schemas.microsoft.com/office/drawing/2014/main" id="{BEBAA3C6-0773-4DB8-99E4-F5ABADFA4907}"/>
              </a:ext>
            </a:extLst>
          </p:cNvPr>
          <p:cNvSpPr>
            <a:spLocks noGrp="1"/>
          </p:cNvSpPr>
          <p:nvPr>
            <p:ph idx="1"/>
          </p:nvPr>
        </p:nvSpPr>
        <p:spPr/>
        <p:txBody>
          <a:bodyPr/>
          <a:lstStyle/>
          <a:p>
            <a:pPr>
              <a:lnSpc>
                <a:spcPct val="100000"/>
              </a:lnSpc>
              <a:spcAft>
                <a:spcPts val="600"/>
              </a:spcAft>
            </a:pPr>
            <a:r>
              <a:rPr lang="en-US" altLang="ko-KR" sz="2000" dirty="0"/>
              <a:t> </a:t>
            </a:r>
            <a:r>
              <a:rPr lang="en-US" altLang="ko-KR" sz="2000" dirty="0">
                <a:latin typeface="Ebrima" panose="02000000000000000000" pitchFamily="2" charset="0"/>
                <a:ea typeface="Ebrima" panose="02000000000000000000" pitchFamily="2" charset="0"/>
                <a:cs typeface="Ebrima" panose="02000000000000000000" pitchFamily="2" charset="0"/>
              </a:rPr>
              <a:t>Items newly discussed in SA1 Rel-19 [</a:t>
            </a:r>
            <a:r>
              <a:rPr lang="en-US" altLang="ko-KR" sz="2000" dirty="0" err="1">
                <a:latin typeface="Ebrima" panose="02000000000000000000" pitchFamily="2" charset="0"/>
                <a:ea typeface="Ebrima" panose="02000000000000000000" pitchFamily="2" charset="0"/>
                <a:cs typeface="Ebrima" panose="02000000000000000000" pitchFamily="2" charset="0"/>
              </a:rPr>
              <a:t>FS_DualSteer</a:t>
            </a:r>
            <a:r>
              <a:rPr lang="en-US" altLang="ko-KR" sz="2000" dirty="0">
                <a:latin typeface="Ebrima" panose="02000000000000000000" pitchFamily="2" charset="0"/>
                <a:ea typeface="Ebrima" panose="02000000000000000000" pitchFamily="2" charset="0"/>
                <a:cs typeface="Ebrima" panose="02000000000000000000" pitchFamily="2" charset="0"/>
              </a:rPr>
              <a:t>  &amp; FS_5GSAT_Ph3]</a:t>
            </a:r>
          </a:p>
          <a:p>
            <a:pPr lvl="1">
              <a:lnSpc>
                <a:spcPct val="100000"/>
              </a:lnSpc>
              <a:spcBef>
                <a:spcPts val="0"/>
              </a:spcBef>
              <a:buFont typeface="Calibri" panose="020F0502020204030204" pitchFamily="34" charset="0"/>
              <a:buChar char="-"/>
            </a:pPr>
            <a:r>
              <a:rPr lang="en-US" altLang="ko-KR" sz="1800" dirty="0">
                <a:latin typeface="Ebrima" panose="02000000000000000000" pitchFamily="2" charset="0"/>
                <a:ea typeface="Ebrima" panose="02000000000000000000" pitchFamily="2" charset="0"/>
                <a:cs typeface="Ebrima" panose="02000000000000000000" pitchFamily="2" charset="0"/>
              </a:rPr>
              <a:t>NTN-based traffic distribution and/or aggregation across two 3GPP access links</a:t>
            </a:r>
            <a:endParaRPr lang="en-US" altLang="zh-CN" sz="1800" dirty="0">
              <a:latin typeface="Ebrima" panose="02000000000000000000" pitchFamily="2" charset="0"/>
              <a:ea typeface="Ebrima" panose="02000000000000000000" pitchFamily="2" charset="0"/>
              <a:cs typeface="Ebrima" panose="02000000000000000000" pitchFamily="2" charset="0"/>
            </a:endParaRPr>
          </a:p>
          <a:p>
            <a:pPr lvl="2">
              <a:lnSpc>
                <a:spcPct val="100000"/>
              </a:lnSpc>
              <a:spcBef>
                <a:spcPts val="0"/>
              </a:spcBef>
              <a:buFont typeface="Wingdings" panose="05000000000000000000" pitchFamily="2" charset="2"/>
              <a:buChar char="§"/>
            </a:pPr>
            <a:r>
              <a:rPr lang="en-US" altLang="ko-KR" sz="1600" dirty="0">
                <a:latin typeface="Calibri" panose="020F0502020204030204" pitchFamily="34" charset="0"/>
                <a:cs typeface="Calibri" panose="020F0502020204030204" pitchFamily="34" charset="0"/>
              </a:rPr>
              <a:t>Multiple connectivity over </a:t>
            </a:r>
            <a:r>
              <a:rPr lang="en-GB" altLang="ko-KR" sz="1600" dirty="0">
                <a:latin typeface="Arial" panose="020B0604020202020204" pitchFamily="34" charset="0"/>
                <a:ea typeface="Times New Roman" panose="02020603050405020304" pitchFamily="18" charset="0"/>
              </a:rPr>
              <a:t>NTN-based NG-RAN and cellular NG-RAN</a:t>
            </a:r>
            <a:endParaRPr lang="en-US" altLang="ko-KR" sz="1600" dirty="0">
              <a:latin typeface="Calibri" panose="020F0502020204030204" pitchFamily="34" charset="0"/>
              <a:cs typeface="Calibri" panose="020F0502020204030204" pitchFamily="34" charset="0"/>
            </a:endParaRPr>
          </a:p>
          <a:p>
            <a:pPr lvl="2">
              <a:lnSpc>
                <a:spcPct val="100000"/>
              </a:lnSpc>
              <a:spcBef>
                <a:spcPts val="0"/>
              </a:spcBef>
              <a:buFont typeface="Wingdings" panose="05000000000000000000" pitchFamily="2" charset="2"/>
              <a:buChar char="§"/>
            </a:pPr>
            <a:r>
              <a:rPr lang="en-US" altLang="ko-KR" sz="1600" dirty="0">
                <a:latin typeface="Calibri" panose="020F0502020204030204" pitchFamily="34" charset="0"/>
                <a:cs typeface="Calibri" panose="020F0502020204030204" pitchFamily="34" charset="0"/>
              </a:rPr>
              <a:t>Dual steering over two 3GPP networks(satellite or UAV with </a:t>
            </a:r>
            <a:r>
              <a:rPr lang="en-US" altLang="ko-KR" sz="1600" dirty="0" err="1">
                <a:latin typeface="Calibri" panose="020F0502020204030204" pitchFamily="34" charset="0"/>
                <a:cs typeface="Calibri" panose="020F0502020204030204" pitchFamily="34" charset="0"/>
              </a:rPr>
              <a:t>gNB</a:t>
            </a:r>
            <a:r>
              <a:rPr lang="en-US" altLang="ko-KR" sz="1600" dirty="0">
                <a:latin typeface="Calibri" panose="020F0502020204030204" pitchFamily="34" charset="0"/>
                <a:cs typeface="Calibri" panose="020F0502020204030204" pitchFamily="34" charset="0"/>
              </a:rPr>
              <a:t> on board) </a:t>
            </a:r>
          </a:p>
          <a:p>
            <a:pPr lvl="1">
              <a:lnSpc>
                <a:spcPct val="100000"/>
              </a:lnSpc>
              <a:spcBef>
                <a:spcPts val="0"/>
              </a:spcBef>
              <a:buFont typeface="Calibri" panose="020F0502020204030204" pitchFamily="34" charset="0"/>
              <a:buChar char="-"/>
            </a:pPr>
            <a:r>
              <a:rPr lang="en-US" altLang="ko-KR" sz="1800" dirty="0">
                <a:latin typeface="Ebrima" panose="02000000000000000000" pitchFamily="2" charset="0"/>
                <a:ea typeface="Ebrima" panose="02000000000000000000" pitchFamily="2" charset="0"/>
                <a:cs typeface="Ebrima" panose="02000000000000000000" pitchFamily="2" charset="0"/>
              </a:rPr>
              <a:t>UE-Satellite-UE communication without going through the ground network</a:t>
            </a:r>
          </a:p>
          <a:p>
            <a:pPr lvl="2">
              <a:lnSpc>
                <a:spcPct val="100000"/>
              </a:lnSpc>
              <a:spcBef>
                <a:spcPts val="0"/>
              </a:spcBef>
              <a:buFont typeface="Wingdings" panose="05000000000000000000" pitchFamily="2" charset="2"/>
              <a:buChar char="§"/>
            </a:pPr>
            <a:r>
              <a:rPr lang="en-US" altLang="ko-KR" sz="1600" dirty="0">
                <a:solidFill>
                  <a:prstClr val="black"/>
                </a:solidFill>
                <a:latin typeface="Calibri" panose="020F0502020204030204" pitchFamily="34" charset="0"/>
                <a:cs typeface="Calibri" panose="020F0502020204030204" pitchFamily="34" charset="0"/>
              </a:rPr>
              <a:t>Communication between UEs under the coverage of the same satellite or satellite constellation</a:t>
            </a:r>
          </a:p>
          <a:p>
            <a:pPr lvl="2">
              <a:lnSpc>
                <a:spcPct val="100000"/>
              </a:lnSpc>
              <a:spcBef>
                <a:spcPts val="0"/>
              </a:spcBef>
              <a:buFont typeface="Wingdings" panose="05000000000000000000" pitchFamily="2" charset="2"/>
              <a:buChar char="§"/>
            </a:pPr>
            <a:r>
              <a:rPr lang="en-US" altLang="ko-KR" sz="1600" dirty="0">
                <a:solidFill>
                  <a:prstClr val="black"/>
                </a:solidFill>
                <a:latin typeface="Calibri" panose="020F0502020204030204" pitchFamily="34" charset="0"/>
                <a:cs typeface="Calibri" panose="020F0502020204030204" pitchFamily="34" charset="0"/>
              </a:rPr>
              <a:t>Service continuity between satellites and between satellite and terrestrial network</a:t>
            </a:r>
          </a:p>
          <a:p>
            <a:endParaRPr lang="ko-KR" altLang="en-US" dirty="0"/>
          </a:p>
        </p:txBody>
      </p:sp>
      <p:pic>
        <p:nvPicPr>
          <p:cNvPr id="4" name="Picture 4">
            <a:extLst>
              <a:ext uri="{FF2B5EF4-FFF2-40B4-BE49-F238E27FC236}">
                <a16:creationId xmlns:a16="http://schemas.microsoft.com/office/drawing/2014/main" id="{A59E8891-E2D2-4848-805A-39A84A995251}"/>
              </a:ext>
            </a:extLst>
          </p:cNvPr>
          <p:cNvPicPr>
            <a:picLocks noChangeAspect="1"/>
          </p:cNvPicPr>
          <p:nvPr/>
        </p:nvPicPr>
        <p:blipFill>
          <a:blip r:embed="rId2"/>
          <a:stretch>
            <a:fillRect/>
          </a:stretch>
        </p:blipFill>
        <p:spPr>
          <a:xfrm>
            <a:off x="5525134" y="3921844"/>
            <a:ext cx="5106771" cy="2001656"/>
          </a:xfrm>
          <a:prstGeom prst="rect">
            <a:avLst/>
          </a:prstGeom>
        </p:spPr>
      </p:pic>
      <p:sp>
        <p:nvSpPr>
          <p:cNvPr id="5" name="TextBox 4">
            <a:extLst>
              <a:ext uri="{FF2B5EF4-FFF2-40B4-BE49-F238E27FC236}">
                <a16:creationId xmlns:a16="http://schemas.microsoft.com/office/drawing/2014/main" id="{CD9FCBA7-2371-43D9-AF6F-2BBE895F71DA}"/>
              </a:ext>
            </a:extLst>
          </p:cNvPr>
          <p:cNvSpPr txBox="1"/>
          <p:nvPr/>
        </p:nvSpPr>
        <p:spPr>
          <a:xfrm>
            <a:off x="5476808" y="5990179"/>
            <a:ext cx="5106771" cy="461665"/>
          </a:xfrm>
          <a:prstGeom prst="rect">
            <a:avLst/>
          </a:prstGeom>
          <a:noFill/>
        </p:spPr>
        <p:txBody>
          <a:bodyPr wrap="square">
            <a:spAutoFit/>
          </a:bodyPr>
          <a:lstStyle/>
          <a:p>
            <a:pPr algn="ctr" latinLnBrk="0">
              <a:spcAft>
                <a:spcPts val="900"/>
              </a:spcAft>
            </a:pPr>
            <a:r>
              <a:rPr lang="en-GB" sz="1200" dirty="0">
                <a:effectLst/>
                <a:latin typeface="Calibri" panose="020F0502020204030204" pitchFamily="34" charset="0"/>
                <a:ea typeface="Times New Roman" panose="02020603050405020304" pitchFamily="18" charset="0"/>
                <a:cs typeface="Calibri" panose="020F0502020204030204" pitchFamily="34" charset="0"/>
              </a:rPr>
              <a:t>&lt;Service continuity for UE-Satellite-UE communication without going through the ground network&gt;</a:t>
            </a:r>
            <a:endParaRPr lang="en-KR" sz="1200" dirty="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6" name="Picture 13">
            <a:extLst>
              <a:ext uri="{FF2B5EF4-FFF2-40B4-BE49-F238E27FC236}">
                <a16:creationId xmlns:a16="http://schemas.microsoft.com/office/drawing/2014/main" id="{B9908D6C-CCCC-44F8-B80F-522C7B4B777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1948" y="3896195"/>
            <a:ext cx="4119351" cy="2052955"/>
          </a:xfrm>
          <a:prstGeom prst="rect">
            <a:avLst/>
          </a:prstGeom>
          <a:noFill/>
          <a:ln>
            <a:noFill/>
          </a:ln>
        </p:spPr>
      </p:pic>
      <p:sp>
        <p:nvSpPr>
          <p:cNvPr id="7" name="TextBox 6">
            <a:extLst>
              <a:ext uri="{FF2B5EF4-FFF2-40B4-BE49-F238E27FC236}">
                <a16:creationId xmlns:a16="http://schemas.microsoft.com/office/drawing/2014/main" id="{F2FE72AF-6087-45F9-8FFA-C1BD7C1CF6CA}"/>
              </a:ext>
            </a:extLst>
          </p:cNvPr>
          <p:cNvSpPr txBox="1"/>
          <p:nvPr/>
        </p:nvSpPr>
        <p:spPr>
          <a:xfrm>
            <a:off x="1155698" y="5990180"/>
            <a:ext cx="4003612" cy="461665"/>
          </a:xfrm>
          <a:prstGeom prst="rect">
            <a:avLst/>
          </a:prstGeom>
          <a:noFill/>
        </p:spPr>
        <p:txBody>
          <a:bodyPr wrap="square">
            <a:spAutoFit/>
          </a:bodyPr>
          <a:lstStyle/>
          <a:p>
            <a:pPr algn="ctr">
              <a:spcAft>
                <a:spcPts val="900"/>
              </a:spcAft>
            </a:pPr>
            <a:r>
              <a:rPr lang="en-GB" sz="1200" dirty="0">
                <a:effectLst/>
                <a:latin typeface="Calibri" panose="020F0502020204030204" pitchFamily="34" charset="0"/>
                <a:ea typeface="Times New Roman" panose="02020603050405020304" pitchFamily="18" charset="0"/>
                <a:cs typeface="Calibri" panose="020F0502020204030204" pitchFamily="34" charset="0"/>
              </a:rPr>
              <a:t>&lt;</a:t>
            </a:r>
            <a:r>
              <a:rPr lang="en-GB" sz="1200" dirty="0">
                <a:latin typeface="Calibri" panose="020F0502020204030204" pitchFamily="34" charset="0"/>
                <a:cs typeface="Calibri" panose="020F0502020204030204" pitchFamily="34" charset="0"/>
              </a:rPr>
              <a:t>Multiple</a:t>
            </a:r>
            <a:r>
              <a:rPr lang="en-GB" sz="1200" dirty="0">
                <a:effectLst/>
                <a:latin typeface="Calibri" panose="020F0502020204030204" pitchFamily="34" charset="0"/>
                <a:ea typeface="Times New Roman" panose="02020603050405020304" pitchFamily="18" charset="0"/>
                <a:cs typeface="Calibri" panose="020F0502020204030204" pitchFamily="34" charset="0"/>
              </a:rPr>
              <a:t> connectivity involving transparent NTN-based NG-RAN </a:t>
            </a:r>
            <a:r>
              <a:rPr lang="en-GB" sz="1200" dirty="0">
                <a:latin typeface="Calibri" panose="020F0502020204030204" pitchFamily="34" charset="0"/>
                <a:cs typeface="Calibri" panose="020F0502020204030204" pitchFamily="34" charset="0"/>
              </a:rPr>
              <a:t>and</a:t>
            </a:r>
            <a:r>
              <a:rPr lang="en-GB" sz="1200" dirty="0">
                <a:effectLst/>
                <a:latin typeface="Calibri" panose="020F0502020204030204" pitchFamily="34" charset="0"/>
                <a:ea typeface="Times New Roman" panose="02020603050405020304" pitchFamily="18" charset="0"/>
                <a:cs typeface="Calibri" panose="020F0502020204030204" pitchFamily="34" charset="0"/>
              </a:rPr>
              <a:t> cellular NG-RAN(same PLMN)&gt;</a:t>
            </a:r>
            <a:endParaRPr lang="en-KR" sz="12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360004449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750D982A-FED0-49F0-A0F2-D91FCED5A40D}"/>
              </a:ext>
            </a:extLst>
          </p:cNvPr>
          <p:cNvSpPr>
            <a:spLocks noGrp="1"/>
          </p:cNvSpPr>
          <p:nvPr>
            <p:ph type="title"/>
          </p:nvPr>
        </p:nvSpPr>
        <p:spPr/>
        <p:txBody>
          <a:bodyPr/>
          <a:lstStyle/>
          <a:p>
            <a:r>
              <a:rPr lang="en-US" altLang="ko-KR" dirty="0"/>
              <a:t>VMR (Vehicle-Mounted Relay) enhancements</a:t>
            </a:r>
            <a:endParaRPr lang="ko-KR" altLang="en-US" dirty="0"/>
          </a:p>
        </p:txBody>
      </p:sp>
      <p:sp>
        <p:nvSpPr>
          <p:cNvPr id="3" name="내용 개체 틀 2">
            <a:extLst>
              <a:ext uri="{FF2B5EF4-FFF2-40B4-BE49-F238E27FC236}">
                <a16:creationId xmlns:a16="http://schemas.microsoft.com/office/drawing/2014/main" id="{141AF42E-4C03-438C-80E9-14E6F716863C}"/>
              </a:ext>
            </a:extLst>
          </p:cNvPr>
          <p:cNvSpPr>
            <a:spLocks noGrp="1"/>
          </p:cNvSpPr>
          <p:nvPr>
            <p:ph idx="1"/>
          </p:nvPr>
        </p:nvSpPr>
        <p:spPr>
          <a:xfrm>
            <a:off x="838200" y="1825625"/>
            <a:ext cx="5867400" cy="4351338"/>
          </a:xfrm>
        </p:spPr>
        <p:txBody>
          <a:bodyPr/>
          <a:lstStyle/>
          <a:p>
            <a:pPr>
              <a:lnSpc>
                <a:spcPct val="100000"/>
              </a:lnSpc>
              <a:spcAft>
                <a:spcPts val="600"/>
              </a:spcAft>
            </a:pPr>
            <a:r>
              <a:rPr lang="en-US" altLang="ko-KR" sz="1800" dirty="0">
                <a:latin typeface="Ebrima" panose="02000000000000000000" pitchFamily="2" charset="0"/>
                <a:ea typeface="Ebrima" panose="02000000000000000000" pitchFamily="2" charset="0"/>
                <a:cs typeface="Ebrima" panose="02000000000000000000" pitchFamily="2" charset="0"/>
              </a:rPr>
              <a:t>SA R19: SA2 VMR_Ph2</a:t>
            </a:r>
          </a:p>
          <a:p>
            <a:pPr>
              <a:lnSpc>
                <a:spcPct val="100000"/>
              </a:lnSpc>
              <a:spcAft>
                <a:spcPts val="600"/>
              </a:spcAft>
            </a:pPr>
            <a:r>
              <a:rPr lang="en-US" altLang="ko-KR" sz="1800" dirty="0">
                <a:latin typeface="Ebrima" panose="02000000000000000000" pitchFamily="2" charset="0"/>
                <a:ea typeface="Ebrima" panose="02000000000000000000" pitchFamily="2" charset="0"/>
                <a:cs typeface="Ebrima" panose="02000000000000000000" pitchFamily="2" charset="0"/>
              </a:rPr>
              <a:t>In R18, scope on VMR was limited to 5G standalone m-IAB. R19 should include to support other architecture options</a:t>
            </a:r>
          </a:p>
          <a:p>
            <a:endParaRPr lang="ko-KR" altLang="en-US" dirty="0"/>
          </a:p>
        </p:txBody>
      </p:sp>
      <p:sp>
        <p:nvSpPr>
          <p:cNvPr id="4" name="직사각형 3">
            <a:extLst>
              <a:ext uri="{FF2B5EF4-FFF2-40B4-BE49-F238E27FC236}">
                <a16:creationId xmlns:a16="http://schemas.microsoft.com/office/drawing/2014/main" id="{9FC9D3FF-0B54-4598-9632-6A557D5DD23B}"/>
              </a:ext>
            </a:extLst>
          </p:cNvPr>
          <p:cNvSpPr/>
          <p:nvPr/>
        </p:nvSpPr>
        <p:spPr>
          <a:xfrm>
            <a:off x="1088817" y="3383333"/>
            <a:ext cx="4959057" cy="2739211"/>
          </a:xfrm>
          <a:prstGeom prst="rect">
            <a:avLst/>
          </a:prstGeom>
        </p:spPr>
        <p:txBody>
          <a:bodyPr wrap="square">
            <a:spAutoFit/>
          </a:bodyPr>
          <a:lstStyle/>
          <a:p>
            <a:pPr>
              <a:spcAft>
                <a:spcPts val="600"/>
              </a:spcAft>
            </a:pPr>
            <a:r>
              <a:rPr lang="en-US" altLang="ko-KR" dirty="0">
                <a:latin typeface="Calibri" panose="020F0502020204030204" pitchFamily="34" charset="0"/>
                <a:ea typeface="Ebrima" panose="02000000000000000000" pitchFamily="2" charset="0"/>
                <a:cs typeface="Calibri" panose="020F0502020204030204" pitchFamily="34" charset="0"/>
              </a:rPr>
              <a:t>WT#1.1: Support of height measurement event for m-IAB/VMR mounted in aerial vehicles</a:t>
            </a:r>
          </a:p>
          <a:p>
            <a:pPr>
              <a:spcAft>
                <a:spcPts val="600"/>
              </a:spcAft>
            </a:pPr>
            <a:r>
              <a:rPr lang="en-US" altLang="ko-KR" dirty="0">
                <a:latin typeface="Calibri" panose="020F0502020204030204" pitchFamily="34" charset="0"/>
                <a:ea typeface="Ebrima" panose="02000000000000000000" pitchFamily="2" charset="0"/>
                <a:cs typeface="Calibri" panose="020F0502020204030204" pitchFamily="34" charset="0"/>
              </a:rPr>
              <a:t>WT#1.2: Support for NTN backhaul, to provide service on aircrafts, UAMs and other areas without TN coverage</a:t>
            </a:r>
          </a:p>
          <a:p>
            <a:pPr>
              <a:spcAft>
                <a:spcPts val="600"/>
              </a:spcAft>
            </a:pPr>
            <a:r>
              <a:rPr lang="en-US" altLang="ko-KR" dirty="0">
                <a:latin typeface="Calibri" panose="020F0502020204030204" pitchFamily="34" charset="0"/>
                <a:ea typeface="Ebrima" panose="02000000000000000000" pitchFamily="2" charset="0"/>
                <a:cs typeface="Calibri" panose="020F0502020204030204" pitchFamily="34" charset="0"/>
              </a:rPr>
              <a:t>WT#1.3: EPC connectivity to m-IAB/VMR for EN-DC support (depending on the outcome of R19 m-IAB where standalone is being specified and EN-DC is down prioritized)</a:t>
            </a:r>
          </a:p>
        </p:txBody>
      </p:sp>
      <p:pic>
        <p:nvPicPr>
          <p:cNvPr id="5" name="그림 4">
            <a:extLst>
              <a:ext uri="{FF2B5EF4-FFF2-40B4-BE49-F238E27FC236}">
                <a16:creationId xmlns:a16="http://schemas.microsoft.com/office/drawing/2014/main" id="{934C17DC-0053-443F-8F43-B0C123554A00}"/>
              </a:ext>
            </a:extLst>
          </p:cNvPr>
          <p:cNvPicPr>
            <a:picLocks noChangeAspect="1"/>
          </p:cNvPicPr>
          <p:nvPr/>
        </p:nvPicPr>
        <p:blipFill rotWithShape="1">
          <a:blip r:embed="rId2"/>
          <a:srcRect l="10950" t="7868" r="53392" b="37740"/>
          <a:stretch/>
        </p:blipFill>
        <p:spPr>
          <a:xfrm>
            <a:off x="7797210" y="2270107"/>
            <a:ext cx="4081711" cy="3238787"/>
          </a:xfrm>
          <a:prstGeom prst="rect">
            <a:avLst/>
          </a:prstGeom>
        </p:spPr>
      </p:pic>
      <p:grpSp>
        <p:nvGrpSpPr>
          <p:cNvPr id="6" name="그룹 5">
            <a:extLst>
              <a:ext uri="{FF2B5EF4-FFF2-40B4-BE49-F238E27FC236}">
                <a16:creationId xmlns:a16="http://schemas.microsoft.com/office/drawing/2014/main" id="{C268B451-0663-4172-8FDC-67E3DACBF38A}"/>
              </a:ext>
            </a:extLst>
          </p:cNvPr>
          <p:cNvGrpSpPr/>
          <p:nvPr/>
        </p:nvGrpSpPr>
        <p:grpSpPr>
          <a:xfrm>
            <a:off x="6585913" y="2338335"/>
            <a:ext cx="969705" cy="785819"/>
            <a:chOff x="4121150" y="9472613"/>
            <a:chExt cx="895350" cy="838201"/>
          </a:xfrm>
        </p:grpSpPr>
        <p:sp>
          <p:nvSpPr>
            <p:cNvPr id="7" name="Freeform 67">
              <a:extLst>
                <a:ext uri="{FF2B5EF4-FFF2-40B4-BE49-F238E27FC236}">
                  <a16:creationId xmlns:a16="http://schemas.microsoft.com/office/drawing/2014/main" id="{3EFC6D96-B93C-4055-9720-D0BE44AD9C39}"/>
                </a:ext>
              </a:extLst>
            </p:cNvPr>
            <p:cNvSpPr>
              <a:spLocks/>
            </p:cNvSpPr>
            <p:nvPr/>
          </p:nvSpPr>
          <p:spPr bwMode="auto">
            <a:xfrm>
              <a:off x="4835525" y="9472613"/>
              <a:ext cx="180975" cy="179388"/>
            </a:xfrm>
            <a:custGeom>
              <a:avLst/>
              <a:gdLst>
                <a:gd name="T0" fmla="*/ 563 w 566"/>
                <a:gd name="T1" fmla="*/ 497 h 565"/>
                <a:gd name="T2" fmla="*/ 554 w 566"/>
                <a:gd name="T3" fmla="*/ 441 h 565"/>
                <a:gd name="T4" fmla="*/ 539 w 566"/>
                <a:gd name="T5" fmla="*/ 388 h 565"/>
                <a:gd name="T6" fmla="*/ 519 w 566"/>
                <a:gd name="T7" fmla="*/ 338 h 565"/>
                <a:gd name="T8" fmla="*/ 496 w 566"/>
                <a:gd name="T9" fmla="*/ 290 h 565"/>
                <a:gd name="T10" fmla="*/ 469 w 566"/>
                <a:gd name="T11" fmla="*/ 245 h 565"/>
                <a:gd name="T12" fmla="*/ 433 w 566"/>
                <a:gd name="T13" fmla="*/ 201 h 565"/>
                <a:gd name="T14" fmla="*/ 405 w 566"/>
                <a:gd name="T15" fmla="*/ 168 h 565"/>
                <a:gd name="T16" fmla="*/ 368 w 566"/>
                <a:gd name="T17" fmla="*/ 134 h 565"/>
                <a:gd name="T18" fmla="*/ 338 w 566"/>
                <a:gd name="T19" fmla="*/ 110 h 565"/>
                <a:gd name="T20" fmla="*/ 296 w 566"/>
                <a:gd name="T21" fmla="*/ 82 h 565"/>
                <a:gd name="T22" fmla="*/ 269 w 566"/>
                <a:gd name="T23" fmla="*/ 67 h 565"/>
                <a:gd name="T24" fmla="*/ 243 w 566"/>
                <a:gd name="T25" fmla="*/ 53 h 565"/>
                <a:gd name="T26" fmla="*/ 200 w 566"/>
                <a:gd name="T27" fmla="*/ 35 h 565"/>
                <a:gd name="T28" fmla="*/ 135 w 566"/>
                <a:gd name="T29" fmla="*/ 15 h 565"/>
                <a:gd name="T30" fmla="*/ 56 w 566"/>
                <a:gd name="T31" fmla="*/ 1 h 565"/>
                <a:gd name="T32" fmla="*/ 43 w 566"/>
                <a:gd name="T33" fmla="*/ 0 h 565"/>
                <a:gd name="T34" fmla="*/ 26 w 566"/>
                <a:gd name="T35" fmla="*/ 4 h 565"/>
                <a:gd name="T36" fmla="*/ 4 w 566"/>
                <a:gd name="T37" fmla="*/ 29 h 565"/>
                <a:gd name="T38" fmla="*/ 0 w 566"/>
                <a:gd name="T39" fmla="*/ 99 h 565"/>
                <a:gd name="T40" fmla="*/ 10 w 566"/>
                <a:gd name="T41" fmla="*/ 133 h 565"/>
                <a:gd name="T42" fmla="*/ 34 w 566"/>
                <a:gd name="T43" fmla="*/ 152 h 565"/>
                <a:gd name="T44" fmla="*/ 38 w 566"/>
                <a:gd name="T45" fmla="*/ 153 h 565"/>
                <a:gd name="T46" fmla="*/ 39 w 566"/>
                <a:gd name="T47" fmla="*/ 153 h 565"/>
                <a:gd name="T48" fmla="*/ 62 w 566"/>
                <a:gd name="T49" fmla="*/ 155 h 565"/>
                <a:gd name="T50" fmla="*/ 100 w 566"/>
                <a:gd name="T51" fmla="*/ 163 h 565"/>
                <a:gd name="T52" fmla="*/ 127 w 566"/>
                <a:gd name="T53" fmla="*/ 172 h 565"/>
                <a:gd name="T54" fmla="*/ 146 w 566"/>
                <a:gd name="T55" fmla="*/ 177 h 565"/>
                <a:gd name="T56" fmla="*/ 160 w 566"/>
                <a:gd name="T57" fmla="*/ 184 h 565"/>
                <a:gd name="T58" fmla="*/ 176 w 566"/>
                <a:gd name="T59" fmla="*/ 190 h 565"/>
                <a:gd name="T60" fmla="*/ 207 w 566"/>
                <a:gd name="T61" fmla="*/ 206 h 565"/>
                <a:gd name="T62" fmla="*/ 220 w 566"/>
                <a:gd name="T63" fmla="*/ 215 h 565"/>
                <a:gd name="T64" fmla="*/ 259 w 566"/>
                <a:gd name="T65" fmla="*/ 242 h 565"/>
                <a:gd name="T66" fmla="*/ 302 w 566"/>
                <a:gd name="T67" fmla="*/ 283 h 565"/>
                <a:gd name="T68" fmla="*/ 316 w 566"/>
                <a:gd name="T69" fmla="*/ 297 h 565"/>
                <a:gd name="T70" fmla="*/ 329 w 566"/>
                <a:gd name="T71" fmla="*/ 313 h 565"/>
                <a:gd name="T72" fmla="*/ 339 w 566"/>
                <a:gd name="T73" fmla="*/ 327 h 565"/>
                <a:gd name="T74" fmla="*/ 354 w 566"/>
                <a:gd name="T75" fmla="*/ 351 h 565"/>
                <a:gd name="T76" fmla="*/ 356 w 566"/>
                <a:gd name="T77" fmla="*/ 352 h 565"/>
                <a:gd name="T78" fmla="*/ 368 w 566"/>
                <a:gd name="T79" fmla="*/ 375 h 565"/>
                <a:gd name="T80" fmla="*/ 379 w 566"/>
                <a:gd name="T81" fmla="*/ 399 h 565"/>
                <a:gd name="T82" fmla="*/ 384 w 566"/>
                <a:gd name="T83" fmla="*/ 408 h 565"/>
                <a:gd name="T84" fmla="*/ 397 w 566"/>
                <a:gd name="T85" fmla="*/ 443 h 565"/>
                <a:gd name="T86" fmla="*/ 398 w 566"/>
                <a:gd name="T87" fmla="*/ 451 h 565"/>
                <a:gd name="T88" fmla="*/ 405 w 566"/>
                <a:gd name="T89" fmla="*/ 479 h 565"/>
                <a:gd name="T90" fmla="*/ 410 w 566"/>
                <a:gd name="T91" fmla="*/ 508 h 565"/>
                <a:gd name="T92" fmla="*/ 414 w 566"/>
                <a:gd name="T93" fmla="*/ 526 h 565"/>
                <a:gd name="T94" fmla="*/ 430 w 566"/>
                <a:gd name="T95" fmla="*/ 553 h 565"/>
                <a:gd name="T96" fmla="*/ 467 w 566"/>
                <a:gd name="T97" fmla="*/ 565 h 565"/>
                <a:gd name="T98" fmla="*/ 535 w 566"/>
                <a:gd name="T99" fmla="*/ 562 h 565"/>
                <a:gd name="T100" fmla="*/ 561 w 566"/>
                <a:gd name="T101" fmla="*/ 541 h 565"/>
                <a:gd name="T102" fmla="*/ 566 w 566"/>
                <a:gd name="T103" fmla="*/ 523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6" h="565">
                  <a:moveTo>
                    <a:pt x="565" y="513"/>
                  </a:moveTo>
                  <a:lnTo>
                    <a:pt x="565" y="513"/>
                  </a:lnTo>
                  <a:lnTo>
                    <a:pt x="563" y="497"/>
                  </a:lnTo>
                  <a:lnTo>
                    <a:pt x="563" y="497"/>
                  </a:lnTo>
                  <a:lnTo>
                    <a:pt x="561" y="478"/>
                  </a:lnTo>
                  <a:lnTo>
                    <a:pt x="557" y="459"/>
                  </a:lnTo>
                  <a:lnTo>
                    <a:pt x="557" y="459"/>
                  </a:lnTo>
                  <a:lnTo>
                    <a:pt x="554" y="441"/>
                  </a:lnTo>
                  <a:lnTo>
                    <a:pt x="554" y="441"/>
                  </a:lnTo>
                  <a:lnTo>
                    <a:pt x="544" y="407"/>
                  </a:lnTo>
                  <a:lnTo>
                    <a:pt x="544" y="407"/>
                  </a:lnTo>
                  <a:lnTo>
                    <a:pt x="539" y="388"/>
                  </a:lnTo>
                  <a:lnTo>
                    <a:pt x="539" y="388"/>
                  </a:lnTo>
                  <a:lnTo>
                    <a:pt x="528" y="357"/>
                  </a:lnTo>
                  <a:lnTo>
                    <a:pt x="528" y="357"/>
                  </a:lnTo>
                  <a:lnTo>
                    <a:pt x="519" y="338"/>
                  </a:lnTo>
                  <a:lnTo>
                    <a:pt x="519" y="338"/>
                  </a:lnTo>
                  <a:lnTo>
                    <a:pt x="506" y="310"/>
                  </a:lnTo>
                  <a:lnTo>
                    <a:pt x="506" y="310"/>
                  </a:lnTo>
                  <a:lnTo>
                    <a:pt x="496" y="290"/>
                  </a:lnTo>
                  <a:lnTo>
                    <a:pt x="496" y="290"/>
                  </a:lnTo>
                  <a:lnTo>
                    <a:pt x="481" y="266"/>
                  </a:lnTo>
                  <a:lnTo>
                    <a:pt x="481" y="266"/>
                  </a:lnTo>
                  <a:lnTo>
                    <a:pt x="469" y="245"/>
                  </a:lnTo>
                  <a:lnTo>
                    <a:pt x="469" y="245"/>
                  </a:lnTo>
                  <a:lnTo>
                    <a:pt x="455" y="228"/>
                  </a:lnTo>
                  <a:lnTo>
                    <a:pt x="455" y="228"/>
                  </a:lnTo>
                  <a:lnTo>
                    <a:pt x="433" y="201"/>
                  </a:lnTo>
                  <a:lnTo>
                    <a:pt x="410" y="175"/>
                  </a:lnTo>
                  <a:lnTo>
                    <a:pt x="410" y="175"/>
                  </a:lnTo>
                  <a:lnTo>
                    <a:pt x="405" y="168"/>
                  </a:lnTo>
                  <a:lnTo>
                    <a:pt x="405" y="168"/>
                  </a:lnTo>
                  <a:lnTo>
                    <a:pt x="392" y="155"/>
                  </a:lnTo>
                  <a:lnTo>
                    <a:pt x="377" y="142"/>
                  </a:lnTo>
                  <a:lnTo>
                    <a:pt x="377" y="142"/>
                  </a:lnTo>
                  <a:lnTo>
                    <a:pt x="368" y="134"/>
                  </a:lnTo>
                  <a:lnTo>
                    <a:pt x="368" y="134"/>
                  </a:lnTo>
                  <a:lnTo>
                    <a:pt x="353" y="122"/>
                  </a:lnTo>
                  <a:lnTo>
                    <a:pt x="338" y="110"/>
                  </a:lnTo>
                  <a:lnTo>
                    <a:pt x="338" y="110"/>
                  </a:lnTo>
                  <a:lnTo>
                    <a:pt x="329" y="103"/>
                  </a:lnTo>
                  <a:lnTo>
                    <a:pt x="329" y="103"/>
                  </a:lnTo>
                  <a:lnTo>
                    <a:pt x="313" y="93"/>
                  </a:lnTo>
                  <a:lnTo>
                    <a:pt x="296" y="82"/>
                  </a:lnTo>
                  <a:lnTo>
                    <a:pt x="296" y="82"/>
                  </a:lnTo>
                  <a:lnTo>
                    <a:pt x="287" y="76"/>
                  </a:lnTo>
                  <a:lnTo>
                    <a:pt x="287" y="76"/>
                  </a:lnTo>
                  <a:lnTo>
                    <a:pt x="269" y="67"/>
                  </a:lnTo>
                  <a:lnTo>
                    <a:pt x="251" y="56"/>
                  </a:lnTo>
                  <a:lnTo>
                    <a:pt x="251" y="56"/>
                  </a:lnTo>
                  <a:lnTo>
                    <a:pt x="243" y="53"/>
                  </a:lnTo>
                  <a:lnTo>
                    <a:pt x="243" y="53"/>
                  </a:lnTo>
                  <a:lnTo>
                    <a:pt x="224" y="44"/>
                  </a:lnTo>
                  <a:lnTo>
                    <a:pt x="203" y="36"/>
                  </a:lnTo>
                  <a:lnTo>
                    <a:pt x="203" y="36"/>
                  </a:lnTo>
                  <a:lnTo>
                    <a:pt x="200" y="35"/>
                  </a:lnTo>
                  <a:lnTo>
                    <a:pt x="200" y="35"/>
                  </a:lnTo>
                  <a:lnTo>
                    <a:pt x="168" y="24"/>
                  </a:lnTo>
                  <a:lnTo>
                    <a:pt x="135" y="15"/>
                  </a:lnTo>
                  <a:lnTo>
                    <a:pt x="135" y="15"/>
                  </a:lnTo>
                  <a:lnTo>
                    <a:pt x="124" y="13"/>
                  </a:lnTo>
                  <a:lnTo>
                    <a:pt x="124" y="13"/>
                  </a:lnTo>
                  <a:lnTo>
                    <a:pt x="91" y="5"/>
                  </a:lnTo>
                  <a:lnTo>
                    <a:pt x="56" y="1"/>
                  </a:lnTo>
                  <a:lnTo>
                    <a:pt x="56" y="1"/>
                  </a:lnTo>
                  <a:lnTo>
                    <a:pt x="56" y="1"/>
                  </a:lnTo>
                  <a:lnTo>
                    <a:pt x="43" y="0"/>
                  </a:lnTo>
                  <a:lnTo>
                    <a:pt x="43" y="0"/>
                  </a:lnTo>
                  <a:lnTo>
                    <a:pt x="42" y="0"/>
                  </a:lnTo>
                  <a:lnTo>
                    <a:pt x="42" y="0"/>
                  </a:lnTo>
                  <a:lnTo>
                    <a:pt x="33" y="1"/>
                  </a:lnTo>
                  <a:lnTo>
                    <a:pt x="26" y="4"/>
                  </a:lnTo>
                  <a:lnTo>
                    <a:pt x="18" y="9"/>
                  </a:lnTo>
                  <a:lnTo>
                    <a:pt x="12" y="15"/>
                  </a:lnTo>
                  <a:lnTo>
                    <a:pt x="7" y="21"/>
                  </a:lnTo>
                  <a:lnTo>
                    <a:pt x="4" y="29"/>
                  </a:lnTo>
                  <a:lnTo>
                    <a:pt x="1" y="38"/>
                  </a:lnTo>
                  <a:lnTo>
                    <a:pt x="1" y="47"/>
                  </a:lnTo>
                  <a:lnTo>
                    <a:pt x="0" y="99"/>
                  </a:lnTo>
                  <a:lnTo>
                    <a:pt x="0" y="99"/>
                  </a:lnTo>
                  <a:lnTo>
                    <a:pt x="1" y="108"/>
                  </a:lnTo>
                  <a:lnTo>
                    <a:pt x="3" y="117"/>
                  </a:lnTo>
                  <a:lnTo>
                    <a:pt x="6" y="125"/>
                  </a:lnTo>
                  <a:lnTo>
                    <a:pt x="10" y="133"/>
                  </a:lnTo>
                  <a:lnTo>
                    <a:pt x="15" y="139"/>
                  </a:lnTo>
                  <a:lnTo>
                    <a:pt x="20" y="145"/>
                  </a:lnTo>
                  <a:lnTo>
                    <a:pt x="28" y="149"/>
                  </a:lnTo>
                  <a:lnTo>
                    <a:pt x="34" y="152"/>
                  </a:lnTo>
                  <a:lnTo>
                    <a:pt x="34" y="152"/>
                  </a:lnTo>
                  <a:lnTo>
                    <a:pt x="34" y="152"/>
                  </a:lnTo>
                  <a:lnTo>
                    <a:pt x="34" y="152"/>
                  </a:lnTo>
                  <a:lnTo>
                    <a:pt x="38" y="153"/>
                  </a:lnTo>
                  <a:lnTo>
                    <a:pt x="38" y="153"/>
                  </a:lnTo>
                  <a:lnTo>
                    <a:pt x="39" y="153"/>
                  </a:lnTo>
                  <a:lnTo>
                    <a:pt x="39" y="153"/>
                  </a:lnTo>
                  <a:lnTo>
                    <a:pt x="39" y="153"/>
                  </a:lnTo>
                  <a:lnTo>
                    <a:pt x="39" y="153"/>
                  </a:lnTo>
                  <a:lnTo>
                    <a:pt x="39" y="153"/>
                  </a:lnTo>
                  <a:lnTo>
                    <a:pt x="39" y="153"/>
                  </a:lnTo>
                  <a:lnTo>
                    <a:pt x="62" y="155"/>
                  </a:lnTo>
                  <a:lnTo>
                    <a:pt x="84" y="159"/>
                  </a:lnTo>
                  <a:lnTo>
                    <a:pt x="84" y="159"/>
                  </a:lnTo>
                  <a:lnTo>
                    <a:pt x="100" y="163"/>
                  </a:lnTo>
                  <a:lnTo>
                    <a:pt x="100" y="163"/>
                  </a:lnTo>
                  <a:lnTo>
                    <a:pt x="115" y="167"/>
                  </a:lnTo>
                  <a:lnTo>
                    <a:pt x="115" y="167"/>
                  </a:lnTo>
                  <a:lnTo>
                    <a:pt x="127" y="172"/>
                  </a:lnTo>
                  <a:lnTo>
                    <a:pt x="127" y="172"/>
                  </a:lnTo>
                  <a:lnTo>
                    <a:pt x="144" y="177"/>
                  </a:lnTo>
                  <a:lnTo>
                    <a:pt x="144" y="177"/>
                  </a:lnTo>
                  <a:lnTo>
                    <a:pt x="146" y="177"/>
                  </a:lnTo>
                  <a:lnTo>
                    <a:pt x="146" y="177"/>
                  </a:lnTo>
                  <a:lnTo>
                    <a:pt x="160" y="184"/>
                  </a:lnTo>
                  <a:lnTo>
                    <a:pt x="160" y="184"/>
                  </a:lnTo>
                  <a:lnTo>
                    <a:pt x="160" y="184"/>
                  </a:lnTo>
                  <a:lnTo>
                    <a:pt x="160" y="184"/>
                  </a:lnTo>
                  <a:lnTo>
                    <a:pt x="167" y="186"/>
                  </a:lnTo>
                  <a:lnTo>
                    <a:pt x="167" y="186"/>
                  </a:lnTo>
                  <a:lnTo>
                    <a:pt x="176" y="190"/>
                  </a:lnTo>
                  <a:lnTo>
                    <a:pt x="176" y="190"/>
                  </a:lnTo>
                  <a:lnTo>
                    <a:pt x="179" y="191"/>
                  </a:lnTo>
                  <a:lnTo>
                    <a:pt x="179" y="191"/>
                  </a:lnTo>
                  <a:lnTo>
                    <a:pt x="194" y="198"/>
                  </a:lnTo>
                  <a:lnTo>
                    <a:pt x="207" y="206"/>
                  </a:lnTo>
                  <a:lnTo>
                    <a:pt x="207" y="206"/>
                  </a:lnTo>
                  <a:lnTo>
                    <a:pt x="210" y="208"/>
                  </a:lnTo>
                  <a:lnTo>
                    <a:pt x="210" y="208"/>
                  </a:lnTo>
                  <a:lnTo>
                    <a:pt x="220" y="215"/>
                  </a:lnTo>
                  <a:lnTo>
                    <a:pt x="220" y="215"/>
                  </a:lnTo>
                  <a:lnTo>
                    <a:pt x="239" y="228"/>
                  </a:lnTo>
                  <a:lnTo>
                    <a:pt x="259" y="242"/>
                  </a:lnTo>
                  <a:lnTo>
                    <a:pt x="259" y="242"/>
                  </a:lnTo>
                  <a:lnTo>
                    <a:pt x="270" y="252"/>
                  </a:lnTo>
                  <a:lnTo>
                    <a:pt x="270" y="252"/>
                  </a:lnTo>
                  <a:lnTo>
                    <a:pt x="286" y="267"/>
                  </a:lnTo>
                  <a:lnTo>
                    <a:pt x="302" y="283"/>
                  </a:lnTo>
                  <a:lnTo>
                    <a:pt x="302" y="283"/>
                  </a:lnTo>
                  <a:lnTo>
                    <a:pt x="307" y="287"/>
                  </a:lnTo>
                  <a:lnTo>
                    <a:pt x="307" y="287"/>
                  </a:lnTo>
                  <a:lnTo>
                    <a:pt x="316" y="297"/>
                  </a:lnTo>
                  <a:lnTo>
                    <a:pt x="316" y="297"/>
                  </a:lnTo>
                  <a:lnTo>
                    <a:pt x="325" y="310"/>
                  </a:lnTo>
                  <a:lnTo>
                    <a:pt x="325" y="310"/>
                  </a:lnTo>
                  <a:lnTo>
                    <a:pt x="329" y="313"/>
                  </a:lnTo>
                  <a:lnTo>
                    <a:pt x="329" y="313"/>
                  </a:lnTo>
                  <a:lnTo>
                    <a:pt x="330" y="314"/>
                  </a:lnTo>
                  <a:lnTo>
                    <a:pt x="330" y="314"/>
                  </a:lnTo>
                  <a:lnTo>
                    <a:pt x="339" y="327"/>
                  </a:lnTo>
                  <a:lnTo>
                    <a:pt x="339" y="327"/>
                  </a:lnTo>
                  <a:lnTo>
                    <a:pt x="349" y="343"/>
                  </a:lnTo>
                  <a:lnTo>
                    <a:pt x="349" y="343"/>
                  </a:lnTo>
                  <a:lnTo>
                    <a:pt x="354" y="351"/>
                  </a:lnTo>
                  <a:lnTo>
                    <a:pt x="354" y="351"/>
                  </a:lnTo>
                  <a:lnTo>
                    <a:pt x="354" y="351"/>
                  </a:lnTo>
                  <a:lnTo>
                    <a:pt x="354" y="351"/>
                  </a:lnTo>
                  <a:lnTo>
                    <a:pt x="356" y="352"/>
                  </a:lnTo>
                  <a:lnTo>
                    <a:pt x="356" y="352"/>
                  </a:lnTo>
                  <a:lnTo>
                    <a:pt x="360" y="359"/>
                  </a:lnTo>
                  <a:lnTo>
                    <a:pt x="360" y="359"/>
                  </a:lnTo>
                  <a:lnTo>
                    <a:pt x="368" y="375"/>
                  </a:lnTo>
                  <a:lnTo>
                    <a:pt x="368" y="375"/>
                  </a:lnTo>
                  <a:lnTo>
                    <a:pt x="378" y="395"/>
                  </a:lnTo>
                  <a:lnTo>
                    <a:pt x="378" y="395"/>
                  </a:lnTo>
                  <a:lnTo>
                    <a:pt x="379" y="399"/>
                  </a:lnTo>
                  <a:lnTo>
                    <a:pt x="379" y="399"/>
                  </a:lnTo>
                  <a:lnTo>
                    <a:pt x="381" y="404"/>
                  </a:lnTo>
                  <a:lnTo>
                    <a:pt x="381" y="404"/>
                  </a:lnTo>
                  <a:lnTo>
                    <a:pt x="384" y="408"/>
                  </a:lnTo>
                  <a:lnTo>
                    <a:pt x="384" y="408"/>
                  </a:lnTo>
                  <a:lnTo>
                    <a:pt x="394" y="435"/>
                  </a:lnTo>
                  <a:lnTo>
                    <a:pt x="394" y="435"/>
                  </a:lnTo>
                  <a:lnTo>
                    <a:pt x="397" y="443"/>
                  </a:lnTo>
                  <a:lnTo>
                    <a:pt x="397" y="443"/>
                  </a:lnTo>
                  <a:lnTo>
                    <a:pt x="398" y="449"/>
                  </a:lnTo>
                  <a:lnTo>
                    <a:pt x="398" y="449"/>
                  </a:lnTo>
                  <a:lnTo>
                    <a:pt x="398" y="451"/>
                  </a:lnTo>
                  <a:lnTo>
                    <a:pt x="398" y="451"/>
                  </a:lnTo>
                  <a:lnTo>
                    <a:pt x="399" y="452"/>
                  </a:lnTo>
                  <a:lnTo>
                    <a:pt x="399" y="452"/>
                  </a:lnTo>
                  <a:lnTo>
                    <a:pt x="405" y="479"/>
                  </a:lnTo>
                  <a:lnTo>
                    <a:pt x="410" y="507"/>
                  </a:lnTo>
                  <a:lnTo>
                    <a:pt x="410" y="507"/>
                  </a:lnTo>
                  <a:lnTo>
                    <a:pt x="410" y="508"/>
                  </a:lnTo>
                  <a:lnTo>
                    <a:pt x="410" y="508"/>
                  </a:lnTo>
                  <a:lnTo>
                    <a:pt x="413" y="517"/>
                  </a:lnTo>
                  <a:lnTo>
                    <a:pt x="413" y="517"/>
                  </a:lnTo>
                  <a:lnTo>
                    <a:pt x="414" y="526"/>
                  </a:lnTo>
                  <a:lnTo>
                    <a:pt x="414" y="526"/>
                  </a:lnTo>
                  <a:lnTo>
                    <a:pt x="415" y="534"/>
                  </a:lnTo>
                  <a:lnTo>
                    <a:pt x="419" y="541"/>
                  </a:lnTo>
                  <a:lnTo>
                    <a:pt x="424" y="548"/>
                  </a:lnTo>
                  <a:lnTo>
                    <a:pt x="430" y="553"/>
                  </a:lnTo>
                  <a:lnTo>
                    <a:pt x="439" y="559"/>
                  </a:lnTo>
                  <a:lnTo>
                    <a:pt x="447" y="562"/>
                  </a:lnTo>
                  <a:lnTo>
                    <a:pt x="456" y="565"/>
                  </a:lnTo>
                  <a:lnTo>
                    <a:pt x="467" y="565"/>
                  </a:lnTo>
                  <a:lnTo>
                    <a:pt x="518" y="565"/>
                  </a:lnTo>
                  <a:lnTo>
                    <a:pt x="518" y="565"/>
                  </a:lnTo>
                  <a:lnTo>
                    <a:pt x="527" y="565"/>
                  </a:lnTo>
                  <a:lnTo>
                    <a:pt x="535" y="562"/>
                  </a:lnTo>
                  <a:lnTo>
                    <a:pt x="543" y="559"/>
                  </a:lnTo>
                  <a:lnTo>
                    <a:pt x="550" y="553"/>
                  </a:lnTo>
                  <a:lnTo>
                    <a:pt x="556" y="548"/>
                  </a:lnTo>
                  <a:lnTo>
                    <a:pt x="561" y="541"/>
                  </a:lnTo>
                  <a:lnTo>
                    <a:pt x="564" y="534"/>
                  </a:lnTo>
                  <a:lnTo>
                    <a:pt x="565" y="525"/>
                  </a:lnTo>
                  <a:lnTo>
                    <a:pt x="565" y="525"/>
                  </a:lnTo>
                  <a:lnTo>
                    <a:pt x="566" y="523"/>
                  </a:lnTo>
                  <a:lnTo>
                    <a:pt x="566" y="523"/>
                  </a:lnTo>
                  <a:lnTo>
                    <a:pt x="565" y="513"/>
                  </a:lnTo>
                  <a:lnTo>
                    <a:pt x="565" y="513"/>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KT서체 Light" panose="020B0600000101010101" pitchFamily="50" charset="-127"/>
                <a:ea typeface="KT서체 Light" panose="020B0600000101010101" pitchFamily="50" charset="-127"/>
              </a:endParaRPr>
            </a:p>
          </p:txBody>
        </p:sp>
        <p:sp>
          <p:nvSpPr>
            <p:cNvPr id="8" name="Freeform 68">
              <a:extLst>
                <a:ext uri="{FF2B5EF4-FFF2-40B4-BE49-F238E27FC236}">
                  <a16:creationId xmlns:a16="http://schemas.microsoft.com/office/drawing/2014/main" id="{D99F718D-3AAC-4350-960C-EED08EE41D79}"/>
                </a:ext>
              </a:extLst>
            </p:cNvPr>
            <p:cNvSpPr>
              <a:spLocks/>
            </p:cNvSpPr>
            <p:nvPr/>
          </p:nvSpPr>
          <p:spPr bwMode="auto">
            <a:xfrm>
              <a:off x="4835525" y="9548813"/>
              <a:ext cx="104775" cy="103188"/>
            </a:xfrm>
            <a:custGeom>
              <a:avLst/>
              <a:gdLst>
                <a:gd name="T0" fmla="*/ 38 w 326"/>
                <a:gd name="T1" fmla="*/ 156 h 327"/>
                <a:gd name="T2" fmla="*/ 58 w 326"/>
                <a:gd name="T3" fmla="*/ 162 h 327"/>
                <a:gd name="T4" fmla="*/ 74 w 326"/>
                <a:gd name="T5" fmla="*/ 169 h 327"/>
                <a:gd name="T6" fmla="*/ 100 w 326"/>
                <a:gd name="T7" fmla="*/ 184 h 327"/>
                <a:gd name="T8" fmla="*/ 122 w 326"/>
                <a:gd name="T9" fmla="*/ 201 h 327"/>
                <a:gd name="T10" fmla="*/ 124 w 326"/>
                <a:gd name="T11" fmla="*/ 202 h 327"/>
                <a:gd name="T12" fmla="*/ 135 w 326"/>
                <a:gd name="T13" fmla="*/ 215 h 327"/>
                <a:gd name="T14" fmla="*/ 148 w 326"/>
                <a:gd name="T15" fmla="*/ 235 h 327"/>
                <a:gd name="T16" fmla="*/ 159 w 326"/>
                <a:gd name="T17" fmla="*/ 255 h 327"/>
                <a:gd name="T18" fmla="*/ 164 w 326"/>
                <a:gd name="T19" fmla="*/ 264 h 327"/>
                <a:gd name="T20" fmla="*/ 171 w 326"/>
                <a:gd name="T21" fmla="*/ 288 h 327"/>
                <a:gd name="T22" fmla="*/ 173 w 326"/>
                <a:gd name="T23" fmla="*/ 295 h 327"/>
                <a:gd name="T24" fmla="*/ 174 w 326"/>
                <a:gd name="T25" fmla="*/ 306 h 327"/>
                <a:gd name="T26" fmla="*/ 174 w 326"/>
                <a:gd name="T27" fmla="*/ 306 h 327"/>
                <a:gd name="T28" fmla="*/ 181 w 326"/>
                <a:gd name="T29" fmla="*/ 314 h 327"/>
                <a:gd name="T30" fmla="*/ 200 w 326"/>
                <a:gd name="T31" fmla="*/ 323 h 327"/>
                <a:gd name="T32" fmla="*/ 225 w 326"/>
                <a:gd name="T33" fmla="*/ 327 h 327"/>
                <a:gd name="T34" fmla="*/ 289 w 326"/>
                <a:gd name="T35" fmla="*/ 326 h 327"/>
                <a:gd name="T36" fmla="*/ 312 w 326"/>
                <a:gd name="T37" fmla="*/ 319 h 327"/>
                <a:gd name="T38" fmla="*/ 324 w 326"/>
                <a:gd name="T39" fmla="*/ 305 h 327"/>
                <a:gd name="T40" fmla="*/ 326 w 326"/>
                <a:gd name="T41" fmla="*/ 299 h 327"/>
                <a:gd name="T42" fmla="*/ 326 w 326"/>
                <a:gd name="T43" fmla="*/ 294 h 327"/>
                <a:gd name="T44" fmla="*/ 323 w 326"/>
                <a:gd name="T45" fmla="*/ 279 h 327"/>
                <a:gd name="T46" fmla="*/ 317 w 326"/>
                <a:gd name="T47" fmla="*/ 242 h 327"/>
                <a:gd name="T48" fmla="*/ 308 w 326"/>
                <a:gd name="T49" fmla="*/ 215 h 327"/>
                <a:gd name="T50" fmla="*/ 301 w 326"/>
                <a:gd name="T51" fmla="*/ 195 h 327"/>
                <a:gd name="T52" fmla="*/ 294 w 326"/>
                <a:gd name="T53" fmla="*/ 183 h 327"/>
                <a:gd name="T54" fmla="*/ 284 w 326"/>
                <a:gd name="T55" fmla="*/ 164 h 327"/>
                <a:gd name="T56" fmla="*/ 284 w 326"/>
                <a:gd name="T57" fmla="*/ 163 h 327"/>
                <a:gd name="T58" fmla="*/ 277 w 326"/>
                <a:gd name="T59" fmla="*/ 151 h 327"/>
                <a:gd name="T60" fmla="*/ 262 w 326"/>
                <a:gd name="T61" fmla="*/ 131 h 327"/>
                <a:gd name="T62" fmla="*/ 248 w 326"/>
                <a:gd name="T63" fmla="*/ 112 h 327"/>
                <a:gd name="T64" fmla="*/ 232 w 326"/>
                <a:gd name="T65" fmla="*/ 94 h 327"/>
                <a:gd name="T66" fmla="*/ 232 w 326"/>
                <a:gd name="T67" fmla="*/ 94 h 327"/>
                <a:gd name="T68" fmla="*/ 195 w 326"/>
                <a:gd name="T69" fmla="*/ 63 h 327"/>
                <a:gd name="T70" fmla="*/ 187 w 326"/>
                <a:gd name="T71" fmla="*/ 58 h 327"/>
                <a:gd name="T72" fmla="*/ 182 w 326"/>
                <a:gd name="T73" fmla="*/ 55 h 327"/>
                <a:gd name="T74" fmla="*/ 150 w 326"/>
                <a:gd name="T75" fmla="*/ 36 h 327"/>
                <a:gd name="T76" fmla="*/ 141 w 326"/>
                <a:gd name="T77" fmla="*/ 31 h 327"/>
                <a:gd name="T78" fmla="*/ 140 w 326"/>
                <a:gd name="T79" fmla="*/ 30 h 327"/>
                <a:gd name="T80" fmla="*/ 93 w 326"/>
                <a:gd name="T81" fmla="*/ 12 h 327"/>
                <a:gd name="T82" fmla="*/ 61 w 326"/>
                <a:gd name="T83" fmla="*/ 5 h 327"/>
                <a:gd name="T84" fmla="*/ 37 w 326"/>
                <a:gd name="T85" fmla="*/ 1 h 327"/>
                <a:gd name="T86" fmla="*/ 30 w 326"/>
                <a:gd name="T87" fmla="*/ 0 h 327"/>
                <a:gd name="T88" fmla="*/ 22 w 326"/>
                <a:gd name="T89" fmla="*/ 2 h 327"/>
                <a:gd name="T90" fmla="*/ 8 w 326"/>
                <a:gd name="T91" fmla="*/ 16 h 327"/>
                <a:gd name="T92" fmla="*/ 1 w 326"/>
                <a:gd name="T93" fmla="*/ 37 h 327"/>
                <a:gd name="T94" fmla="*/ 0 w 326"/>
                <a:gd name="T95" fmla="*/ 102 h 327"/>
                <a:gd name="T96" fmla="*/ 4 w 326"/>
                <a:gd name="T97" fmla="*/ 127 h 327"/>
                <a:gd name="T98" fmla="*/ 13 w 326"/>
                <a:gd name="T99" fmla="*/ 145 h 327"/>
                <a:gd name="T100" fmla="*/ 21 w 326"/>
                <a:gd name="T101" fmla="*/ 153 h 327"/>
                <a:gd name="T102" fmla="*/ 26 w 326"/>
                <a:gd name="T103" fmla="*/ 15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6" h="327">
                  <a:moveTo>
                    <a:pt x="26" y="154"/>
                  </a:moveTo>
                  <a:lnTo>
                    <a:pt x="26" y="154"/>
                  </a:lnTo>
                  <a:lnTo>
                    <a:pt x="38" y="156"/>
                  </a:lnTo>
                  <a:lnTo>
                    <a:pt x="49" y="159"/>
                  </a:lnTo>
                  <a:lnTo>
                    <a:pt x="49" y="159"/>
                  </a:lnTo>
                  <a:lnTo>
                    <a:pt x="58" y="162"/>
                  </a:lnTo>
                  <a:lnTo>
                    <a:pt x="58" y="162"/>
                  </a:lnTo>
                  <a:lnTo>
                    <a:pt x="74" y="169"/>
                  </a:lnTo>
                  <a:lnTo>
                    <a:pt x="74" y="169"/>
                  </a:lnTo>
                  <a:lnTo>
                    <a:pt x="88" y="175"/>
                  </a:lnTo>
                  <a:lnTo>
                    <a:pt x="88" y="175"/>
                  </a:lnTo>
                  <a:lnTo>
                    <a:pt x="100" y="184"/>
                  </a:lnTo>
                  <a:lnTo>
                    <a:pt x="100" y="184"/>
                  </a:lnTo>
                  <a:lnTo>
                    <a:pt x="112" y="192"/>
                  </a:lnTo>
                  <a:lnTo>
                    <a:pt x="122" y="201"/>
                  </a:lnTo>
                  <a:lnTo>
                    <a:pt x="122" y="201"/>
                  </a:lnTo>
                  <a:lnTo>
                    <a:pt x="124" y="202"/>
                  </a:lnTo>
                  <a:lnTo>
                    <a:pt x="124" y="202"/>
                  </a:lnTo>
                  <a:lnTo>
                    <a:pt x="124" y="203"/>
                  </a:lnTo>
                  <a:lnTo>
                    <a:pt x="124" y="203"/>
                  </a:lnTo>
                  <a:lnTo>
                    <a:pt x="135" y="215"/>
                  </a:lnTo>
                  <a:lnTo>
                    <a:pt x="144" y="227"/>
                  </a:lnTo>
                  <a:lnTo>
                    <a:pt x="144" y="227"/>
                  </a:lnTo>
                  <a:lnTo>
                    <a:pt x="148" y="235"/>
                  </a:lnTo>
                  <a:lnTo>
                    <a:pt x="148" y="235"/>
                  </a:lnTo>
                  <a:lnTo>
                    <a:pt x="154" y="245"/>
                  </a:lnTo>
                  <a:lnTo>
                    <a:pt x="159" y="255"/>
                  </a:lnTo>
                  <a:lnTo>
                    <a:pt x="159" y="255"/>
                  </a:lnTo>
                  <a:lnTo>
                    <a:pt x="164" y="264"/>
                  </a:lnTo>
                  <a:lnTo>
                    <a:pt x="164" y="264"/>
                  </a:lnTo>
                  <a:lnTo>
                    <a:pt x="168" y="276"/>
                  </a:lnTo>
                  <a:lnTo>
                    <a:pt x="171" y="288"/>
                  </a:lnTo>
                  <a:lnTo>
                    <a:pt x="171" y="288"/>
                  </a:lnTo>
                  <a:lnTo>
                    <a:pt x="172" y="294"/>
                  </a:lnTo>
                  <a:lnTo>
                    <a:pt x="172" y="294"/>
                  </a:lnTo>
                  <a:lnTo>
                    <a:pt x="173" y="295"/>
                  </a:lnTo>
                  <a:lnTo>
                    <a:pt x="173" y="295"/>
                  </a:lnTo>
                  <a:lnTo>
                    <a:pt x="173" y="301"/>
                  </a:lnTo>
                  <a:lnTo>
                    <a:pt x="174" y="306"/>
                  </a:lnTo>
                  <a:lnTo>
                    <a:pt x="174" y="306"/>
                  </a:lnTo>
                  <a:lnTo>
                    <a:pt x="174" y="306"/>
                  </a:lnTo>
                  <a:lnTo>
                    <a:pt x="174" y="306"/>
                  </a:lnTo>
                  <a:lnTo>
                    <a:pt x="174" y="306"/>
                  </a:lnTo>
                  <a:lnTo>
                    <a:pt x="177" y="310"/>
                  </a:lnTo>
                  <a:lnTo>
                    <a:pt x="181" y="314"/>
                  </a:lnTo>
                  <a:lnTo>
                    <a:pt x="186" y="318"/>
                  </a:lnTo>
                  <a:lnTo>
                    <a:pt x="193" y="321"/>
                  </a:lnTo>
                  <a:lnTo>
                    <a:pt x="200" y="323"/>
                  </a:lnTo>
                  <a:lnTo>
                    <a:pt x="208" y="325"/>
                  </a:lnTo>
                  <a:lnTo>
                    <a:pt x="216" y="326"/>
                  </a:lnTo>
                  <a:lnTo>
                    <a:pt x="225" y="327"/>
                  </a:lnTo>
                  <a:lnTo>
                    <a:pt x="280" y="327"/>
                  </a:lnTo>
                  <a:lnTo>
                    <a:pt x="280" y="327"/>
                  </a:lnTo>
                  <a:lnTo>
                    <a:pt x="289" y="326"/>
                  </a:lnTo>
                  <a:lnTo>
                    <a:pt x="297" y="325"/>
                  </a:lnTo>
                  <a:lnTo>
                    <a:pt x="305" y="322"/>
                  </a:lnTo>
                  <a:lnTo>
                    <a:pt x="312" y="319"/>
                  </a:lnTo>
                  <a:lnTo>
                    <a:pt x="317" y="315"/>
                  </a:lnTo>
                  <a:lnTo>
                    <a:pt x="321" y="310"/>
                  </a:lnTo>
                  <a:lnTo>
                    <a:pt x="324" y="305"/>
                  </a:lnTo>
                  <a:lnTo>
                    <a:pt x="326" y="299"/>
                  </a:lnTo>
                  <a:lnTo>
                    <a:pt x="326" y="299"/>
                  </a:lnTo>
                  <a:lnTo>
                    <a:pt x="326" y="299"/>
                  </a:lnTo>
                  <a:lnTo>
                    <a:pt x="326" y="299"/>
                  </a:lnTo>
                  <a:lnTo>
                    <a:pt x="326" y="294"/>
                  </a:lnTo>
                  <a:lnTo>
                    <a:pt x="326" y="294"/>
                  </a:lnTo>
                  <a:lnTo>
                    <a:pt x="325" y="286"/>
                  </a:lnTo>
                  <a:lnTo>
                    <a:pt x="323" y="279"/>
                  </a:lnTo>
                  <a:lnTo>
                    <a:pt x="323" y="279"/>
                  </a:lnTo>
                  <a:lnTo>
                    <a:pt x="320" y="257"/>
                  </a:lnTo>
                  <a:lnTo>
                    <a:pt x="320" y="257"/>
                  </a:lnTo>
                  <a:lnTo>
                    <a:pt x="317" y="242"/>
                  </a:lnTo>
                  <a:lnTo>
                    <a:pt x="313" y="226"/>
                  </a:lnTo>
                  <a:lnTo>
                    <a:pt x="313" y="226"/>
                  </a:lnTo>
                  <a:lnTo>
                    <a:pt x="308" y="215"/>
                  </a:lnTo>
                  <a:lnTo>
                    <a:pt x="308" y="215"/>
                  </a:lnTo>
                  <a:lnTo>
                    <a:pt x="301" y="195"/>
                  </a:lnTo>
                  <a:lnTo>
                    <a:pt x="301" y="195"/>
                  </a:lnTo>
                  <a:lnTo>
                    <a:pt x="295" y="185"/>
                  </a:lnTo>
                  <a:lnTo>
                    <a:pt x="295" y="185"/>
                  </a:lnTo>
                  <a:lnTo>
                    <a:pt x="294" y="183"/>
                  </a:lnTo>
                  <a:lnTo>
                    <a:pt x="294" y="183"/>
                  </a:lnTo>
                  <a:lnTo>
                    <a:pt x="284" y="164"/>
                  </a:lnTo>
                  <a:lnTo>
                    <a:pt x="284" y="164"/>
                  </a:lnTo>
                  <a:lnTo>
                    <a:pt x="284" y="163"/>
                  </a:lnTo>
                  <a:lnTo>
                    <a:pt x="284" y="163"/>
                  </a:lnTo>
                  <a:lnTo>
                    <a:pt x="284" y="163"/>
                  </a:lnTo>
                  <a:lnTo>
                    <a:pt x="284" y="163"/>
                  </a:lnTo>
                  <a:lnTo>
                    <a:pt x="277" y="151"/>
                  </a:lnTo>
                  <a:lnTo>
                    <a:pt x="277" y="151"/>
                  </a:lnTo>
                  <a:lnTo>
                    <a:pt x="270" y="141"/>
                  </a:lnTo>
                  <a:lnTo>
                    <a:pt x="262" y="131"/>
                  </a:lnTo>
                  <a:lnTo>
                    <a:pt x="262" y="131"/>
                  </a:lnTo>
                  <a:lnTo>
                    <a:pt x="262" y="130"/>
                  </a:lnTo>
                  <a:lnTo>
                    <a:pt x="262" y="130"/>
                  </a:lnTo>
                  <a:lnTo>
                    <a:pt x="248" y="112"/>
                  </a:lnTo>
                  <a:lnTo>
                    <a:pt x="233" y="95"/>
                  </a:lnTo>
                  <a:lnTo>
                    <a:pt x="233" y="95"/>
                  </a:lnTo>
                  <a:lnTo>
                    <a:pt x="232" y="94"/>
                  </a:lnTo>
                  <a:lnTo>
                    <a:pt x="232" y="94"/>
                  </a:lnTo>
                  <a:lnTo>
                    <a:pt x="232" y="94"/>
                  </a:lnTo>
                  <a:lnTo>
                    <a:pt x="232" y="94"/>
                  </a:lnTo>
                  <a:lnTo>
                    <a:pt x="213" y="78"/>
                  </a:lnTo>
                  <a:lnTo>
                    <a:pt x="195" y="63"/>
                  </a:lnTo>
                  <a:lnTo>
                    <a:pt x="195" y="63"/>
                  </a:lnTo>
                  <a:lnTo>
                    <a:pt x="193" y="61"/>
                  </a:lnTo>
                  <a:lnTo>
                    <a:pt x="193" y="61"/>
                  </a:lnTo>
                  <a:lnTo>
                    <a:pt x="187" y="58"/>
                  </a:lnTo>
                  <a:lnTo>
                    <a:pt x="187" y="58"/>
                  </a:lnTo>
                  <a:lnTo>
                    <a:pt x="182" y="55"/>
                  </a:lnTo>
                  <a:lnTo>
                    <a:pt x="182" y="55"/>
                  </a:lnTo>
                  <a:lnTo>
                    <a:pt x="167" y="45"/>
                  </a:lnTo>
                  <a:lnTo>
                    <a:pt x="150" y="36"/>
                  </a:lnTo>
                  <a:lnTo>
                    <a:pt x="150" y="36"/>
                  </a:lnTo>
                  <a:lnTo>
                    <a:pt x="144" y="32"/>
                  </a:lnTo>
                  <a:lnTo>
                    <a:pt x="144" y="32"/>
                  </a:lnTo>
                  <a:lnTo>
                    <a:pt x="141" y="31"/>
                  </a:lnTo>
                  <a:lnTo>
                    <a:pt x="141" y="31"/>
                  </a:lnTo>
                  <a:lnTo>
                    <a:pt x="140" y="30"/>
                  </a:lnTo>
                  <a:lnTo>
                    <a:pt x="140" y="30"/>
                  </a:lnTo>
                  <a:lnTo>
                    <a:pt x="116" y="21"/>
                  </a:lnTo>
                  <a:lnTo>
                    <a:pt x="93" y="12"/>
                  </a:lnTo>
                  <a:lnTo>
                    <a:pt x="93" y="12"/>
                  </a:lnTo>
                  <a:lnTo>
                    <a:pt x="81" y="9"/>
                  </a:lnTo>
                  <a:lnTo>
                    <a:pt x="81" y="9"/>
                  </a:lnTo>
                  <a:lnTo>
                    <a:pt x="61" y="5"/>
                  </a:lnTo>
                  <a:lnTo>
                    <a:pt x="41" y="2"/>
                  </a:lnTo>
                  <a:lnTo>
                    <a:pt x="41" y="2"/>
                  </a:lnTo>
                  <a:lnTo>
                    <a:pt x="37" y="1"/>
                  </a:lnTo>
                  <a:lnTo>
                    <a:pt x="37" y="1"/>
                  </a:lnTo>
                  <a:lnTo>
                    <a:pt x="30" y="0"/>
                  </a:lnTo>
                  <a:lnTo>
                    <a:pt x="30" y="0"/>
                  </a:lnTo>
                  <a:lnTo>
                    <a:pt x="28" y="1"/>
                  </a:lnTo>
                  <a:lnTo>
                    <a:pt x="28" y="1"/>
                  </a:lnTo>
                  <a:lnTo>
                    <a:pt x="22" y="2"/>
                  </a:lnTo>
                  <a:lnTo>
                    <a:pt x="17" y="5"/>
                  </a:lnTo>
                  <a:lnTo>
                    <a:pt x="12" y="9"/>
                  </a:lnTo>
                  <a:lnTo>
                    <a:pt x="8" y="16"/>
                  </a:lnTo>
                  <a:lnTo>
                    <a:pt x="5" y="22"/>
                  </a:lnTo>
                  <a:lnTo>
                    <a:pt x="2" y="29"/>
                  </a:lnTo>
                  <a:lnTo>
                    <a:pt x="1" y="37"/>
                  </a:lnTo>
                  <a:lnTo>
                    <a:pt x="0" y="47"/>
                  </a:lnTo>
                  <a:lnTo>
                    <a:pt x="0" y="102"/>
                  </a:lnTo>
                  <a:lnTo>
                    <a:pt x="0" y="102"/>
                  </a:lnTo>
                  <a:lnTo>
                    <a:pt x="1" y="110"/>
                  </a:lnTo>
                  <a:lnTo>
                    <a:pt x="2" y="118"/>
                  </a:lnTo>
                  <a:lnTo>
                    <a:pt x="4" y="127"/>
                  </a:lnTo>
                  <a:lnTo>
                    <a:pt x="6" y="134"/>
                  </a:lnTo>
                  <a:lnTo>
                    <a:pt x="9" y="140"/>
                  </a:lnTo>
                  <a:lnTo>
                    <a:pt x="13" y="145"/>
                  </a:lnTo>
                  <a:lnTo>
                    <a:pt x="17" y="149"/>
                  </a:lnTo>
                  <a:lnTo>
                    <a:pt x="21" y="153"/>
                  </a:lnTo>
                  <a:lnTo>
                    <a:pt x="21" y="153"/>
                  </a:lnTo>
                  <a:lnTo>
                    <a:pt x="21" y="153"/>
                  </a:lnTo>
                  <a:lnTo>
                    <a:pt x="26" y="154"/>
                  </a:lnTo>
                  <a:lnTo>
                    <a:pt x="26" y="154"/>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KT서체 Light" panose="020B0600000101010101" pitchFamily="50" charset="-127"/>
                <a:ea typeface="KT서체 Light" panose="020B0600000101010101" pitchFamily="50" charset="-127"/>
              </a:endParaRPr>
            </a:p>
          </p:txBody>
        </p:sp>
        <p:sp>
          <p:nvSpPr>
            <p:cNvPr id="9" name="Freeform 69">
              <a:extLst>
                <a:ext uri="{FF2B5EF4-FFF2-40B4-BE49-F238E27FC236}">
                  <a16:creationId xmlns:a16="http://schemas.microsoft.com/office/drawing/2014/main" id="{93DBCD3C-BCB4-4FC5-8D82-77B9CD4B1D16}"/>
                </a:ext>
              </a:extLst>
            </p:cNvPr>
            <p:cNvSpPr>
              <a:spLocks noEditPoints="1"/>
            </p:cNvSpPr>
            <p:nvPr/>
          </p:nvSpPr>
          <p:spPr bwMode="auto">
            <a:xfrm>
              <a:off x="4121150" y="9531351"/>
              <a:ext cx="835025" cy="779463"/>
            </a:xfrm>
            <a:custGeom>
              <a:avLst/>
              <a:gdLst>
                <a:gd name="T0" fmla="*/ 2351 w 2629"/>
                <a:gd name="T1" fmla="*/ 429 h 2452"/>
                <a:gd name="T2" fmla="*/ 2369 w 2629"/>
                <a:gd name="T3" fmla="*/ 380 h 2452"/>
                <a:gd name="T4" fmla="*/ 2362 w 2629"/>
                <a:gd name="T5" fmla="*/ 328 h 2452"/>
                <a:gd name="T6" fmla="*/ 2338 w 2629"/>
                <a:gd name="T7" fmla="*/ 293 h 2452"/>
                <a:gd name="T8" fmla="*/ 2292 w 2629"/>
                <a:gd name="T9" fmla="*/ 265 h 2452"/>
                <a:gd name="T10" fmla="*/ 2240 w 2629"/>
                <a:gd name="T11" fmla="*/ 263 h 2452"/>
                <a:gd name="T12" fmla="*/ 2193 w 2629"/>
                <a:gd name="T13" fmla="*/ 284 h 2452"/>
                <a:gd name="T14" fmla="*/ 1688 w 2629"/>
                <a:gd name="T15" fmla="*/ 16 h 2452"/>
                <a:gd name="T16" fmla="*/ 1660 w 2629"/>
                <a:gd name="T17" fmla="*/ 1 h 2452"/>
                <a:gd name="T18" fmla="*/ 1632 w 2629"/>
                <a:gd name="T19" fmla="*/ 4 h 2452"/>
                <a:gd name="T20" fmla="*/ 1609 w 2629"/>
                <a:gd name="T21" fmla="*/ 22 h 2452"/>
                <a:gd name="T22" fmla="*/ 1570 w 2629"/>
                <a:gd name="T23" fmla="*/ 77 h 2452"/>
                <a:gd name="T24" fmla="*/ 1480 w 2629"/>
                <a:gd name="T25" fmla="*/ 258 h 2452"/>
                <a:gd name="T26" fmla="*/ 1445 w 2629"/>
                <a:gd name="T27" fmla="*/ 456 h 2452"/>
                <a:gd name="T28" fmla="*/ 1467 w 2629"/>
                <a:gd name="T29" fmla="*/ 654 h 2452"/>
                <a:gd name="T30" fmla="*/ 627 w 2629"/>
                <a:gd name="T31" fmla="*/ 99 h 2452"/>
                <a:gd name="T32" fmla="*/ 598 w 2629"/>
                <a:gd name="T33" fmla="*/ 84 h 2452"/>
                <a:gd name="T34" fmla="*/ 565 w 2629"/>
                <a:gd name="T35" fmla="*/ 86 h 2452"/>
                <a:gd name="T36" fmla="*/ 537 w 2629"/>
                <a:gd name="T37" fmla="*/ 103 h 2452"/>
                <a:gd name="T38" fmla="*/ 8 w 2629"/>
                <a:gd name="T39" fmla="*/ 635 h 2452"/>
                <a:gd name="T40" fmla="*/ 1 w 2629"/>
                <a:gd name="T41" fmla="*/ 680 h 2452"/>
                <a:gd name="T42" fmla="*/ 16 w 2629"/>
                <a:gd name="T43" fmla="*/ 710 h 2452"/>
                <a:gd name="T44" fmla="*/ 322 w 2629"/>
                <a:gd name="T45" fmla="*/ 1849 h 2452"/>
                <a:gd name="T46" fmla="*/ 307 w 2629"/>
                <a:gd name="T47" fmla="*/ 1880 h 2452"/>
                <a:gd name="T48" fmla="*/ 311 w 2629"/>
                <a:gd name="T49" fmla="*/ 1918 h 2452"/>
                <a:gd name="T50" fmla="*/ 689 w 2629"/>
                <a:gd name="T51" fmla="*/ 2304 h 2452"/>
                <a:gd name="T52" fmla="*/ 712 w 2629"/>
                <a:gd name="T53" fmla="*/ 2319 h 2452"/>
                <a:gd name="T54" fmla="*/ 744 w 2629"/>
                <a:gd name="T55" fmla="*/ 2323 h 2452"/>
                <a:gd name="T56" fmla="*/ 774 w 2629"/>
                <a:gd name="T57" fmla="*/ 2312 h 2452"/>
                <a:gd name="T58" fmla="*/ 1656 w 2629"/>
                <a:gd name="T59" fmla="*/ 2352 h 2452"/>
                <a:gd name="T60" fmla="*/ 1741 w 2629"/>
                <a:gd name="T61" fmla="*/ 2421 h 2452"/>
                <a:gd name="T62" fmla="*/ 1817 w 2629"/>
                <a:gd name="T63" fmla="*/ 2452 h 2452"/>
                <a:gd name="T64" fmla="*/ 1870 w 2629"/>
                <a:gd name="T65" fmla="*/ 2438 h 2452"/>
                <a:gd name="T66" fmla="*/ 1977 w 2629"/>
                <a:gd name="T67" fmla="*/ 2306 h 2452"/>
                <a:gd name="T68" fmla="*/ 1897 w 2629"/>
                <a:gd name="T69" fmla="*/ 2272 h 2452"/>
                <a:gd name="T70" fmla="*/ 1351 w 2629"/>
                <a:gd name="T71" fmla="*/ 1742 h 2452"/>
                <a:gd name="T72" fmla="*/ 2221 w 2629"/>
                <a:gd name="T73" fmla="*/ 2304 h 2452"/>
                <a:gd name="T74" fmla="*/ 2250 w 2629"/>
                <a:gd name="T75" fmla="*/ 2321 h 2452"/>
                <a:gd name="T76" fmla="*/ 2288 w 2629"/>
                <a:gd name="T77" fmla="*/ 2321 h 2452"/>
                <a:gd name="T78" fmla="*/ 2317 w 2629"/>
                <a:gd name="T79" fmla="*/ 2304 h 2452"/>
                <a:gd name="T80" fmla="*/ 2545 w 2629"/>
                <a:gd name="T81" fmla="*/ 2061 h 2452"/>
                <a:gd name="T82" fmla="*/ 2532 w 2629"/>
                <a:gd name="T83" fmla="*/ 2003 h 2452"/>
                <a:gd name="T84" fmla="*/ 1976 w 2629"/>
                <a:gd name="T85" fmla="*/ 1162 h 2452"/>
                <a:gd name="T86" fmla="*/ 2174 w 2629"/>
                <a:gd name="T87" fmla="*/ 1184 h 2452"/>
                <a:gd name="T88" fmla="*/ 2371 w 2629"/>
                <a:gd name="T89" fmla="*/ 1150 h 2452"/>
                <a:gd name="T90" fmla="*/ 2554 w 2629"/>
                <a:gd name="T91" fmla="*/ 1060 h 2452"/>
                <a:gd name="T92" fmla="*/ 2609 w 2629"/>
                <a:gd name="T93" fmla="*/ 1020 h 2452"/>
                <a:gd name="T94" fmla="*/ 2626 w 2629"/>
                <a:gd name="T95" fmla="*/ 997 h 2452"/>
                <a:gd name="T96" fmla="*/ 2628 w 2629"/>
                <a:gd name="T97" fmla="*/ 969 h 2452"/>
                <a:gd name="T98" fmla="*/ 2615 w 2629"/>
                <a:gd name="T99" fmla="*/ 941 h 2452"/>
                <a:gd name="T100" fmla="*/ 277 w 2629"/>
                <a:gd name="T101" fmla="*/ 666 h 2452"/>
                <a:gd name="T102" fmla="*/ 738 w 2629"/>
                <a:gd name="T103" fmla="*/ 2047 h 2452"/>
                <a:gd name="T104" fmla="*/ 1349 w 2629"/>
                <a:gd name="T105" fmla="*/ 1126 h 2452"/>
                <a:gd name="T106" fmla="*/ 1673 w 2629"/>
                <a:gd name="T107" fmla="*/ 589 h 2452"/>
                <a:gd name="T108" fmla="*/ 1660 w 2629"/>
                <a:gd name="T109" fmla="*/ 490 h 2452"/>
                <a:gd name="T110" fmla="*/ 1668 w 2629"/>
                <a:gd name="T111" fmla="*/ 393 h 2452"/>
                <a:gd name="T112" fmla="*/ 2311 w 2629"/>
                <a:gd name="T113" fmla="*/ 942 h 2452"/>
                <a:gd name="T114" fmla="*/ 2236 w 2629"/>
                <a:gd name="T115" fmla="*/ 962 h 2452"/>
                <a:gd name="T116" fmla="*/ 2139 w 2629"/>
                <a:gd name="T117" fmla="*/ 969 h 2452"/>
                <a:gd name="T118" fmla="*/ 2041 w 2629"/>
                <a:gd name="T119" fmla="*/ 957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29" h="2452">
                  <a:moveTo>
                    <a:pt x="2229" y="555"/>
                  </a:moveTo>
                  <a:lnTo>
                    <a:pt x="2338" y="446"/>
                  </a:lnTo>
                  <a:lnTo>
                    <a:pt x="2338" y="446"/>
                  </a:lnTo>
                  <a:lnTo>
                    <a:pt x="2345" y="438"/>
                  </a:lnTo>
                  <a:lnTo>
                    <a:pt x="2351" y="429"/>
                  </a:lnTo>
                  <a:lnTo>
                    <a:pt x="2358" y="420"/>
                  </a:lnTo>
                  <a:lnTo>
                    <a:pt x="2362" y="410"/>
                  </a:lnTo>
                  <a:lnTo>
                    <a:pt x="2365" y="401"/>
                  </a:lnTo>
                  <a:lnTo>
                    <a:pt x="2368" y="390"/>
                  </a:lnTo>
                  <a:lnTo>
                    <a:pt x="2369" y="380"/>
                  </a:lnTo>
                  <a:lnTo>
                    <a:pt x="2370" y="370"/>
                  </a:lnTo>
                  <a:lnTo>
                    <a:pt x="2369" y="359"/>
                  </a:lnTo>
                  <a:lnTo>
                    <a:pt x="2368" y="349"/>
                  </a:lnTo>
                  <a:lnTo>
                    <a:pt x="2365" y="338"/>
                  </a:lnTo>
                  <a:lnTo>
                    <a:pt x="2362" y="328"/>
                  </a:lnTo>
                  <a:lnTo>
                    <a:pt x="2358" y="319"/>
                  </a:lnTo>
                  <a:lnTo>
                    <a:pt x="2351" y="309"/>
                  </a:lnTo>
                  <a:lnTo>
                    <a:pt x="2345" y="301"/>
                  </a:lnTo>
                  <a:lnTo>
                    <a:pt x="2338" y="293"/>
                  </a:lnTo>
                  <a:lnTo>
                    <a:pt x="2338" y="293"/>
                  </a:lnTo>
                  <a:lnTo>
                    <a:pt x="2330" y="284"/>
                  </a:lnTo>
                  <a:lnTo>
                    <a:pt x="2320" y="278"/>
                  </a:lnTo>
                  <a:lnTo>
                    <a:pt x="2312" y="273"/>
                  </a:lnTo>
                  <a:lnTo>
                    <a:pt x="2301" y="269"/>
                  </a:lnTo>
                  <a:lnTo>
                    <a:pt x="2292" y="265"/>
                  </a:lnTo>
                  <a:lnTo>
                    <a:pt x="2282" y="263"/>
                  </a:lnTo>
                  <a:lnTo>
                    <a:pt x="2271" y="261"/>
                  </a:lnTo>
                  <a:lnTo>
                    <a:pt x="2261" y="261"/>
                  </a:lnTo>
                  <a:lnTo>
                    <a:pt x="2251" y="261"/>
                  </a:lnTo>
                  <a:lnTo>
                    <a:pt x="2240" y="263"/>
                  </a:lnTo>
                  <a:lnTo>
                    <a:pt x="2230" y="265"/>
                  </a:lnTo>
                  <a:lnTo>
                    <a:pt x="2220" y="268"/>
                  </a:lnTo>
                  <a:lnTo>
                    <a:pt x="2210" y="273"/>
                  </a:lnTo>
                  <a:lnTo>
                    <a:pt x="2201" y="278"/>
                  </a:lnTo>
                  <a:lnTo>
                    <a:pt x="2193" y="284"/>
                  </a:lnTo>
                  <a:lnTo>
                    <a:pt x="2184" y="293"/>
                  </a:lnTo>
                  <a:lnTo>
                    <a:pt x="2075" y="402"/>
                  </a:lnTo>
                  <a:lnTo>
                    <a:pt x="1693" y="20"/>
                  </a:lnTo>
                  <a:lnTo>
                    <a:pt x="1693" y="20"/>
                  </a:lnTo>
                  <a:lnTo>
                    <a:pt x="1688" y="16"/>
                  </a:lnTo>
                  <a:lnTo>
                    <a:pt x="1683" y="11"/>
                  </a:lnTo>
                  <a:lnTo>
                    <a:pt x="1677" y="8"/>
                  </a:lnTo>
                  <a:lnTo>
                    <a:pt x="1672" y="5"/>
                  </a:lnTo>
                  <a:lnTo>
                    <a:pt x="1665" y="3"/>
                  </a:lnTo>
                  <a:lnTo>
                    <a:pt x="1660" y="1"/>
                  </a:lnTo>
                  <a:lnTo>
                    <a:pt x="1654" y="1"/>
                  </a:lnTo>
                  <a:lnTo>
                    <a:pt x="1649" y="0"/>
                  </a:lnTo>
                  <a:lnTo>
                    <a:pt x="1643" y="1"/>
                  </a:lnTo>
                  <a:lnTo>
                    <a:pt x="1637" y="2"/>
                  </a:lnTo>
                  <a:lnTo>
                    <a:pt x="1632" y="4"/>
                  </a:lnTo>
                  <a:lnTo>
                    <a:pt x="1627" y="6"/>
                  </a:lnTo>
                  <a:lnTo>
                    <a:pt x="1622" y="9"/>
                  </a:lnTo>
                  <a:lnTo>
                    <a:pt x="1618" y="12"/>
                  </a:lnTo>
                  <a:lnTo>
                    <a:pt x="1614" y="17"/>
                  </a:lnTo>
                  <a:lnTo>
                    <a:pt x="1609" y="22"/>
                  </a:lnTo>
                  <a:lnTo>
                    <a:pt x="1609" y="22"/>
                  </a:lnTo>
                  <a:lnTo>
                    <a:pt x="1593" y="44"/>
                  </a:lnTo>
                  <a:lnTo>
                    <a:pt x="1570" y="76"/>
                  </a:lnTo>
                  <a:lnTo>
                    <a:pt x="1570" y="77"/>
                  </a:lnTo>
                  <a:lnTo>
                    <a:pt x="1570" y="77"/>
                  </a:lnTo>
                  <a:lnTo>
                    <a:pt x="1547" y="111"/>
                  </a:lnTo>
                  <a:lnTo>
                    <a:pt x="1527" y="146"/>
                  </a:lnTo>
                  <a:lnTo>
                    <a:pt x="1509" y="184"/>
                  </a:lnTo>
                  <a:lnTo>
                    <a:pt x="1493" y="221"/>
                  </a:lnTo>
                  <a:lnTo>
                    <a:pt x="1480" y="258"/>
                  </a:lnTo>
                  <a:lnTo>
                    <a:pt x="1468" y="297"/>
                  </a:lnTo>
                  <a:lnTo>
                    <a:pt x="1459" y="336"/>
                  </a:lnTo>
                  <a:lnTo>
                    <a:pt x="1453" y="376"/>
                  </a:lnTo>
                  <a:lnTo>
                    <a:pt x="1448" y="415"/>
                  </a:lnTo>
                  <a:lnTo>
                    <a:pt x="1445" y="456"/>
                  </a:lnTo>
                  <a:lnTo>
                    <a:pt x="1445" y="495"/>
                  </a:lnTo>
                  <a:lnTo>
                    <a:pt x="1448" y="536"/>
                  </a:lnTo>
                  <a:lnTo>
                    <a:pt x="1452" y="575"/>
                  </a:lnTo>
                  <a:lnTo>
                    <a:pt x="1458" y="614"/>
                  </a:lnTo>
                  <a:lnTo>
                    <a:pt x="1467" y="654"/>
                  </a:lnTo>
                  <a:lnTo>
                    <a:pt x="1478" y="692"/>
                  </a:lnTo>
                  <a:lnTo>
                    <a:pt x="1350" y="820"/>
                  </a:lnTo>
                  <a:lnTo>
                    <a:pt x="632" y="103"/>
                  </a:lnTo>
                  <a:lnTo>
                    <a:pt x="632" y="103"/>
                  </a:lnTo>
                  <a:lnTo>
                    <a:pt x="627" y="99"/>
                  </a:lnTo>
                  <a:lnTo>
                    <a:pt x="622" y="94"/>
                  </a:lnTo>
                  <a:lnTo>
                    <a:pt x="615" y="91"/>
                  </a:lnTo>
                  <a:lnTo>
                    <a:pt x="610" y="88"/>
                  </a:lnTo>
                  <a:lnTo>
                    <a:pt x="604" y="86"/>
                  </a:lnTo>
                  <a:lnTo>
                    <a:pt x="598" y="84"/>
                  </a:lnTo>
                  <a:lnTo>
                    <a:pt x="591" y="83"/>
                  </a:lnTo>
                  <a:lnTo>
                    <a:pt x="584" y="83"/>
                  </a:lnTo>
                  <a:lnTo>
                    <a:pt x="578" y="83"/>
                  </a:lnTo>
                  <a:lnTo>
                    <a:pt x="572" y="84"/>
                  </a:lnTo>
                  <a:lnTo>
                    <a:pt x="565" y="86"/>
                  </a:lnTo>
                  <a:lnTo>
                    <a:pt x="558" y="88"/>
                  </a:lnTo>
                  <a:lnTo>
                    <a:pt x="553" y="90"/>
                  </a:lnTo>
                  <a:lnTo>
                    <a:pt x="547" y="94"/>
                  </a:lnTo>
                  <a:lnTo>
                    <a:pt x="542" y="99"/>
                  </a:lnTo>
                  <a:lnTo>
                    <a:pt x="537" y="103"/>
                  </a:lnTo>
                  <a:lnTo>
                    <a:pt x="20" y="620"/>
                  </a:lnTo>
                  <a:lnTo>
                    <a:pt x="20" y="620"/>
                  </a:lnTo>
                  <a:lnTo>
                    <a:pt x="16" y="624"/>
                  </a:lnTo>
                  <a:lnTo>
                    <a:pt x="12" y="630"/>
                  </a:lnTo>
                  <a:lnTo>
                    <a:pt x="8" y="635"/>
                  </a:lnTo>
                  <a:lnTo>
                    <a:pt x="5" y="641"/>
                  </a:lnTo>
                  <a:lnTo>
                    <a:pt x="3" y="648"/>
                  </a:lnTo>
                  <a:lnTo>
                    <a:pt x="1" y="654"/>
                  </a:lnTo>
                  <a:lnTo>
                    <a:pt x="0" y="667"/>
                  </a:lnTo>
                  <a:lnTo>
                    <a:pt x="1" y="680"/>
                  </a:lnTo>
                  <a:lnTo>
                    <a:pt x="3" y="686"/>
                  </a:lnTo>
                  <a:lnTo>
                    <a:pt x="5" y="692"/>
                  </a:lnTo>
                  <a:lnTo>
                    <a:pt x="8" y="699"/>
                  </a:lnTo>
                  <a:lnTo>
                    <a:pt x="12" y="705"/>
                  </a:lnTo>
                  <a:lnTo>
                    <a:pt x="16" y="710"/>
                  </a:lnTo>
                  <a:lnTo>
                    <a:pt x="20" y="715"/>
                  </a:lnTo>
                  <a:lnTo>
                    <a:pt x="738" y="1433"/>
                  </a:lnTo>
                  <a:lnTo>
                    <a:pt x="326" y="1844"/>
                  </a:lnTo>
                  <a:lnTo>
                    <a:pt x="326" y="1844"/>
                  </a:lnTo>
                  <a:lnTo>
                    <a:pt x="322" y="1849"/>
                  </a:lnTo>
                  <a:lnTo>
                    <a:pt x="318" y="1855"/>
                  </a:lnTo>
                  <a:lnTo>
                    <a:pt x="315" y="1861"/>
                  </a:lnTo>
                  <a:lnTo>
                    <a:pt x="311" y="1867"/>
                  </a:lnTo>
                  <a:lnTo>
                    <a:pt x="309" y="1873"/>
                  </a:lnTo>
                  <a:lnTo>
                    <a:pt x="307" y="1880"/>
                  </a:lnTo>
                  <a:lnTo>
                    <a:pt x="306" y="1893"/>
                  </a:lnTo>
                  <a:lnTo>
                    <a:pt x="307" y="1899"/>
                  </a:lnTo>
                  <a:lnTo>
                    <a:pt x="307" y="1906"/>
                  </a:lnTo>
                  <a:lnTo>
                    <a:pt x="309" y="1912"/>
                  </a:lnTo>
                  <a:lnTo>
                    <a:pt x="311" y="1918"/>
                  </a:lnTo>
                  <a:lnTo>
                    <a:pt x="315" y="1924"/>
                  </a:lnTo>
                  <a:lnTo>
                    <a:pt x="318" y="1930"/>
                  </a:lnTo>
                  <a:lnTo>
                    <a:pt x="322" y="1936"/>
                  </a:lnTo>
                  <a:lnTo>
                    <a:pt x="326" y="1941"/>
                  </a:lnTo>
                  <a:lnTo>
                    <a:pt x="689" y="2304"/>
                  </a:lnTo>
                  <a:lnTo>
                    <a:pt x="689" y="2304"/>
                  </a:lnTo>
                  <a:lnTo>
                    <a:pt x="694" y="2308"/>
                  </a:lnTo>
                  <a:lnTo>
                    <a:pt x="699" y="2312"/>
                  </a:lnTo>
                  <a:lnTo>
                    <a:pt x="706" y="2315"/>
                  </a:lnTo>
                  <a:lnTo>
                    <a:pt x="712" y="2319"/>
                  </a:lnTo>
                  <a:lnTo>
                    <a:pt x="718" y="2321"/>
                  </a:lnTo>
                  <a:lnTo>
                    <a:pt x="724" y="2323"/>
                  </a:lnTo>
                  <a:lnTo>
                    <a:pt x="731" y="2323"/>
                  </a:lnTo>
                  <a:lnTo>
                    <a:pt x="737" y="2324"/>
                  </a:lnTo>
                  <a:lnTo>
                    <a:pt x="744" y="2323"/>
                  </a:lnTo>
                  <a:lnTo>
                    <a:pt x="750" y="2323"/>
                  </a:lnTo>
                  <a:lnTo>
                    <a:pt x="757" y="2321"/>
                  </a:lnTo>
                  <a:lnTo>
                    <a:pt x="763" y="2319"/>
                  </a:lnTo>
                  <a:lnTo>
                    <a:pt x="769" y="2315"/>
                  </a:lnTo>
                  <a:lnTo>
                    <a:pt x="774" y="2312"/>
                  </a:lnTo>
                  <a:lnTo>
                    <a:pt x="780" y="2308"/>
                  </a:lnTo>
                  <a:lnTo>
                    <a:pt x="786" y="2304"/>
                  </a:lnTo>
                  <a:lnTo>
                    <a:pt x="1199" y="1894"/>
                  </a:lnTo>
                  <a:lnTo>
                    <a:pt x="1656" y="2352"/>
                  </a:lnTo>
                  <a:lnTo>
                    <a:pt x="1656" y="2352"/>
                  </a:lnTo>
                  <a:lnTo>
                    <a:pt x="1656" y="2352"/>
                  </a:lnTo>
                  <a:lnTo>
                    <a:pt x="1680" y="2374"/>
                  </a:lnTo>
                  <a:lnTo>
                    <a:pt x="1702" y="2392"/>
                  </a:lnTo>
                  <a:lnTo>
                    <a:pt x="1723" y="2408"/>
                  </a:lnTo>
                  <a:lnTo>
                    <a:pt x="1741" y="2421"/>
                  </a:lnTo>
                  <a:lnTo>
                    <a:pt x="1759" y="2432"/>
                  </a:lnTo>
                  <a:lnTo>
                    <a:pt x="1774" y="2441"/>
                  </a:lnTo>
                  <a:lnTo>
                    <a:pt x="1790" y="2446"/>
                  </a:lnTo>
                  <a:lnTo>
                    <a:pt x="1803" y="2450"/>
                  </a:lnTo>
                  <a:lnTo>
                    <a:pt x="1817" y="2452"/>
                  </a:lnTo>
                  <a:lnTo>
                    <a:pt x="1828" y="2452"/>
                  </a:lnTo>
                  <a:lnTo>
                    <a:pt x="1840" y="2451"/>
                  </a:lnTo>
                  <a:lnTo>
                    <a:pt x="1850" y="2448"/>
                  </a:lnTo>
                  <a:lnTo>
                    <a:pt x="1861" y="2444"/>
                  </a:lnTo>
                  <a:lnTo>
                    <a:pt x="1870" y="2438"/>
                  </a:lnTo>
                  <a:lnTo>
                    <a:pt x="1879" y="2431"/>
                  </a:lnTo>
                  <a:lnTo>
                    <a:pt x="1888" y="2422"/>
                  </a:lnTo>
                  <a:lnTo>
                    <a:pt x="1999" y="2311"/>
                  </a:lnTo>
                  <a:lnTo>
                    <a:pt x="1999" y="2311"/>
                  </a:lnTo>
                  <a:lnTo>
                    <a:pt x="1977" y="2306"/>
                  </a:lnTo>
                  <a:lnTo>
                    <a:pt x="1954" y="2300"/>
                  </a:lnTo>
                  <a:lnTo>
                    <a:pt x="1932" y="2291"/>
                  </a:lnTo>
                  <a:lnTo>
                    <a:pt x="1920" y="2285"/>
                  </a:lnTo>
                  <a:lnTo>
                    <a:pt x="1908" y="2279"/>
                  </a:lnTo>
                  <a:lnTo>
                    <a:pt x="1897" y="2272"/>
                  </a:lnTo>
                  <a:lnTo>
                    <a:pt x="1883" y="2263"/>
                  </a:lnTo>
                  <a:lnTo>
                    <a:pt x="1857" y="2243"/>
                  </a:lnTo>
                  <a:lnTo>
                    <a:pt x="1827" y="2217"/>
                  </a:lnTo>
                  <a:lnTo>
                    <a:pt x="1795" y="2186"/>
                  </a:lnTo>
                  <a:lnTo>
                    <a:pt x="1351" y="1742"/>
                  </a:lnTo>
                  <a:lnTo>
                    <a:pt x="1658" y="1434"/>
                  </a:lnTo>
                  <a:lnTo>
                    <a:pt x="2269" y="2045"/>
                  </a:lnTo>
                  <a:lnTo>
                    <a:pt x="2116" y="2198"/>
                  </a:lnTo>
                  <a:lnTo>
                    <a:pt x="2221" y="2304"/>
                  </a:lnTo>
                  <a:lnTo>
                    <a:pt x="2221" y="2304"/>
                  </a:lnTo>
                  <a:lnTo>
                    <a:pt x="2226" y="2309"/>
                  </a:lnTo>
                  <a:lnTo>
                    <a:pt x="2231" y="2312"/>
                  </a:lnTo>
                  <a:lnTo>
                    <a:pt x="2237" y="2317"/>
                  </a:lnTo>
                  <a:lnTo>
                    <a:pt x="2243" y="2319"/>
                  </a:lnTo>
                  <a:lnTo>
                    <a:pt x="2250" y="2321"/>
                  </a:lnTo>
                  <a:lnTo>
                    <a:pt x="2256" y="2323"/>
                  </a:lnTo>
                  <a:lnTo>
                    <a:pt x="2268" y="2324"/>
                  </a:lnTo>
                  <a:lnTo>
                    <a:pt x="2276" y="2324"/>
                  </a:lnTo>
                  <a:lnTo>
                    <a:pt x="2282" y="2323"/>
                  </a:lnTo>
                  <a:lnTo>
                    <a:pt x="2288" y="2321"/>
                  </a:lnTo>
                  <a:lnTo>
                    <a:pt x="2294" y="2319"/>
                  </a:lnTo>
                  <a:lnTo>
                    <a:pt x="2300" y="2317"/>
                  </a:lnTo>
                  <a:lnTo>
                    <a:pt x="2306" y="2312"/>
                  </a:lnTo>
                  <a:lnTo>
                    <a:pt x="2312" y="2308"/>
                  </a:lnTo>
                  <a:lnTo>
                    <a:pt x="2317" y="2304"/>
                  </a:lnTo>
                  <a:lnTo>
                    <a:pt x="2527" y="2093"/>
                  </a:lnTo>
                  <a:lnTo>
                    <a:pt x="2527" y="2093"/>
                  </a:lnTo>
                  <a:lnTo>
                    <a:pt x="2535" y="2084"/>
                  </a:lnTo>
                  <a:lnTo>
                    <a:pt x="2541" y="2073"/>
                  </a:lnTo>
                  <a:lnTo>
                    <a:pt x="2545" y="2061"/>
                  </a:lnTo>
                  <a:lnTo>
                    <a:pt x="2546" y="2049"/>
                  </a:lnTo>
                  <a:lnTo>
                    <a:pt x="2546" y="2037"/>
                  </a:lnTo>
                  <a:lnTo>
                    <a:pt x="2543" y="2025"/>
                  </a:lnTo>
                  <a:lnTo>
                    <a:pt x="2538" y="2013"/>
                  </a:lnTo>
                  <a:lnTo>
                    <a:pt x="2532" y="2003"/>
                  </a:lnTo>
                  <a:lnTo>
                    <a:pt x="2532" y="2003"/>
                  </a:lnTo>
                  <a:lnTo>
                    <a:pt x="1811" y="1282"/>
                  </a:lnTo>
                  <a:lnTo>
                    <a:pt x="1937" y="1152"/>
                  </a:lnTo>
                  <a:lnTo>
                    <a:pt x="1937" y="1152"/>
                  </a:lnTo>
                  <a:lnTo>
                    <a:pt x="1976" y="1162"/>
                  </a:lnTo>
                  <a:lnTo>
                    <a:pt x="2015" y="1172"/>
                  </a:lnTo>
                  <a:lnTo>
                    <a:pt x="2055" y="1178"/>
                  </a:lnTo>
                  <a:lnTo>
                    <a:pt x="2094" y="1182"/>
                  </a:lnTo>
                  <a:lnTo>
                    <a:pt x="2134" y="1184"/>
                  </a:lnTo>
                  <a:lnTo>
                    <a:pt x="2174" y="1184"/>
                  </a:lnTo>
                  <a:lnTo>
                    <a:pt x="2214" y="1182"/>
                  </a:lnTo>
                  <a:lnTo>
                    <a:pt x="2254" y="1177"/>
                  </a:lnTo>
                  <a:lnTo>
                    <a:pt x="2293" y="1171"/>
                  </a:lnTo>
                  <a:lnTo>
                    <a:pt x="2333" y="1161"/>
                  </a:lnTo>
                  <a:lnTo>
                    <a:pt x="2371" y="1150"/>
                  </a:lnTo>
                  <a:lnTo>
                    <a:pt x="2408" y="1136"/>
                  </a:lnTo>
                  <a:lnTo>
                    <a:pt x="2446" y="1121"/>
                  </a:lnTo>
                  <a:lnTo>
                    <a:pt x="2483" y="1102"/>
                  </a:lnTo>
                  <a:lnTo>
                    <a:pt x="2518" y="1083"/>
                  </a:lnTo>
                  <a:lnTo>
                    <a:pt x="2554" y="1060"/>
                  </a:lnTo>
                  <a:lnTo>
                    <a:pt x="2554" y="1060"/>
                  </a:lnTo>
                  <a:lnTo>
                    <a:pt x="2554" y="1060"/>
                  </a:lnTo>
                  <a:lnTo>
                    <a:pt x="2586" y="1037"/>
                  </a:lnTo>
                  <a:lnTo>
                    <a:pt x="2609" y="1020"/>
                  </a:lnTo>
                  <a:lnTo>
                    <a:pt x="2609" y="1020"/>
                  </a:lnTo>
                  <a:lnTo>
                    <a:pt x="2613" y="1017"/>
                  </a:lnTo>
                  <a:lnTo>
                    <a:pt x="2617" y="1012"/>
                  </a:lnTo>
                  <a:lnTo>
                    <a:pt x="2621" y="1008"/>
                  </a:lnTo>
                  <a:lnTo>
                    <a:pt x="2623" y="1003"/>
                  </a:lnTo>
                  <a:lnTo>
                    <a:pt x="2626" y="997"/>
                  </a:lnTo>
                  <a:lnTo>
                    <a:pt x="2627" y="992"/>
                  </a:lnTo>
                  <a:lnTo>
                    <a:pt x="2628" y="987"/>
                  </a:lnTo>
                  <a:lnTo>
                    <a:pt x="2629" y="981"/>
                  </a:lnTo>
                  <a:lnTo>
                    <a:pt x="2628" y="976"/>
                  </a:lnTo>
                  <a:lnTo>
                    <a:pt x="2628" y="969"/>
                  </a:lnTo>
                  <a:lnTo>
                    <a:pt x="2626" y="964"/>
                  </a:lnTo>
                  <a:lnTo>
                    <a:pt x="2624" y="958"/>
                  </a:lnTo>
                  <a:lnTo>
                    <a:pt x="2622" y="953"/>
                  </a:lnTo>
                  <a:lnTo>
                    <a:pt x="2618" y="948"/>
                  </a:lnTo>
                  <a:lnTo>
                    <a:pt x="2615" y="941"/>
                  </a:lnTo>
                  <a:lnTo>
                    <a:pt x="2610" y="937"/>
                  </a:lnTo>
                  <a:lnTo>
                    <a:pt x="2229" y="555"/>
                  </a:lnTo>
                  <a:close/>
                  <a:moveTo>
                    <a:pt x="583" y="360"/>
                  </a:moveTo>
                  <a:lnTo>
                    <a:pt x="583" y="360"/>
                  </a:lnTo>
                  <a:lnTo>
                    <a:pt x="277" y="666"/>
                  </a:lnTo>
                  <a:lnTo>
                    <a:pt x="277" y="666"/>
                  </a:lnTo>
                  <a:lnTo>
                    <a:pt x="583" y="360"/>
                  </a:lnTo>
                  <a:close/>
                  <a:moveTo>
                    <a:pt x="2003" y="946"/>
                  </a:moveTo>
                  <a:lnTo>
                    <a:pt x="1878" y="906"/>
                  </a:lnTo>
                  <a:lnTo>
                    <a:pt x="738" y="2047"/>
                  </a:lnTo>
                  <a:lnTo>
                    <a:pt x="583" y="1892"/>
                  </a:lnTo>
                  <a:lnTo>
                    <a:pt x="1043" y="1432"/>
                  </a:lnTo>
                  <a:lnTo>
                    <a:pt x="275" y="664"/>
                  </a:lnTo>
                  <a:lnTo>
                    <a:pt x="581" y="358"/>
                  </a:lnTo>
                  <a:lnTo>
                    <a:pt x="1349" y="1126"/>
                  </a:lnTo>
                  <a:lnTo>
                    <a:pt x="1724" y="751"/>
                  </a:lnTo>
                  <a:lnTo>
                    <a:pt x="1684" y="627"/>
                  </a:lnTo>
                  <a:lnTo>
                    <a:pt x="1684" y="627"/>
                  </a:lnTo>
                  <a:lnTo>
                    <a:pt x="1678" y="607"/>
                  </a:lnTo>
                  <a:lnTo>
                    <a:pt x="1673" y="589"/>
                  </a:lnTo>
                  <a:lnTo>
                    <a:pt x="1669" y="569"/>
                  </a:lnTo>
                  <a:lnTo>
                    <a:pt x="1665" y="549"/>
                  </a:lnTo>
                  <a:lnTo>
                    <a:pt x="1663" y="529"/>
                  </a:lnTo>
                  <a:lnTo>
                    <a:pt x="1661" y="510"/>
                  </a:lnTo>
                  <a:lnTo>
                    <a:pt x="1660" y="490"/>
                  </a:lnTo>
                  <a:lnTo>
                    <a:pt x="1660" y="471"/>
                  </a:lnTo>
                  <a:lnTo>
                    <a:pt x="1661" y="452"/>
                  </a:lnTo>
                  <a:lnTo>
                    <a:pt x="1662" y="432"/>
                  </a:lnTo>
                  <a:lnTo>
                    <a:pt x="1664" y="413"/>
                  </a:lnTo>
                  <a:lnTo>
                    <a:pt x="1668" y="393"/>
                  </a:lnTo>
                  <a:lnTo>
                    <a:pt x="1672" y="375"/>
                  </a:lnTo>
                  <a:lnTo>
                    <a:pt x="1676" y="356"/>
                  </a:lnTo>
                  <a:lnTo>
                    <a:pt x="1681" y="337"/>
                  </a:lnTo>
                  <a:lnTo>
                    <a:pt x="1687" y="319"/>
                  </a:lnTo>
                  <a:lnTo>
                    <a:pt x="2311" y="942"/>
                  </a:lnTo>
                  <a:lnTo>
                    <a:pt x="2311" y="942"/>
                  </a:lnTo>
                  <a:lnTo>
                    <a:pt x="2292" y="949"/>
                  </a:lnTo>
                  <a:lnTo>
                    <a:pt x="2273" y="954"/>
                  </a:lnTo>
                  <a:lnTo>
                    <a:pt x="2255" y="958"/>
                  </a:lnTo>
                  <a:lnTo>
                    <a:pt x="2236" y="962"/>
                  </a:lnTo>
                  <a:lnTo>
                    <a:pt x="2216" y="965"/>
                  </a:lnTo>
                  <a:lnTo>
                    <a:pt x="2198" y="967"/>
                  </a:lnTo>
                  <a:lnTo>
                    <a:pt x="2178" y="968"/>
                  </a:lnTo>
                  <a:lnTo>
                    <a:pt x="2158" y="969"/>
                  </a:lnTo>
                  <a:lnTo>
                    <a:pt x="2139" y="969"/>
                  </a:lnTo>
                  <a:lnTo>
                    <a:pt x="2120" y="968"/>
                  </a:lnTo>
                  <a:lnTo>
                    <a:pt x="2100" y="966"/>
                  </a:lnTo>
                  <a:lnTo>
                    <a:pt x="2080" y="964"/>
                  </a:lnTo>
                  <a:lnTo>
                    <a:pt x="2061" y="960"/>
                  </a:lnTo>
                  <a:lnTo>
                    <a:pt x="2041" y="957"/>
                  </a:lnTo>
                  <a:lnTo>
                    <a:pt x="2022" y="952"/>
                  </a:lnTo>
                  <a:lnTo>
                    <a:pt x="2003" y="946"/>
                  </a:lnTo>
                  <a:lnTo>
                    <a:pt x="2003" y="946"/>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KT서체 Light" panose="020B0600000101010101" pitchFamily="50" charset="-127"/>
                <a:ea typeface="KT서체 Light" panose="020B0600000101010101" pitchFamily="50" charset="-127"/>
              </a:endParaRPr>
            </a:p>
          </p:txBody>
        </p:sp>
      </p:grpSp>
      <p:grpSp>
        <p:nvGrpSpPr>
          <p:cNvPr id="10" name="그룹 9">
            <a:extLst>
              <a:ext uri="{FF2B5EF4-FFF2-40B4-BE49-F238E27FC236}">
                <a16:creationId xmlns:a16="http://schemas.microsoft.com/office/drawing/2014/main" id="{236D419B-414D-4BAE-A475-C326A1F6E8CA}"/>
              </a:ext>
            </a:extLst>
          </p:cNvPr>
          <p:cNvGrpSpPr>
            <a:grpSpLocks noChangeAspect="1"/>
          </p:cNvGrpSpPr>
          <p:nvPr/>
        </p:nvGrpSpPr>
        <p:grpSpPr>
          <a:xfrm>
            <a:off x="6662964" y="3680370"/>
            <a:ext cx="841959" cy="1366061"/>
            <a:chOff x="239713" y="11771313"/>
            <a:chExt cx="550863" cy="893763"/>
          </a:xfrm>
        </p:grpSpPr>
        <p:sp>
          <p:nvSpPr>
            <p:cNvPr id="11" name="Freeform 57">
              <a:extLst>
                <a:ext uri="{FF2B5EF4-FFF2-40B4-BE49-F238E27FC236}">
                  <a16:creationId xmlns:a16="http://schemas.microsoft.com/office/drawing/2014/main" id="{4B8BC9D1-A378-482F-9E0E-398FD1B5BC96}"/>
                </a:ext>
              </a:extLst>
            </p:cNvPr>
            <p:cNvSpPr>
              <a:spLocks/>
            </p:cNvSpPr>
            <p:nvPr/>
          </p:nvSpPr>
          <p:spPr bwMode="auto">
            <a:xfrm>
              <a:off x="341313" y="11771313"/>
              <a:ext cx="349250" cy="115888"/>
            </a:xfrm>
            <a:custGeom>
              <a:avLst/>
              <a:gdLst>
                <a:gd name="T0" fmla="*/ 99 w 1101"/>
                <a:gd name="T1" fmla="*/ 353 h 368"/>
                <a:gd name="T2" fmla="*/ 116 w 1101"/>
                <a:gd name="T3" fmla="*/ 365 h 368"/>
                <a:gd name="T4" fmla="*/ 135 w 1101"/>
                <a:gd name="T5" fmla="*/ 368 h 368"/>
                <a:gd name="T6" fmla="*/ 154 w 1101"/>
                <a:gd name="T7" fmla="*/ 365 h 368"/>
                <a:gd name="T8" fmla="*/ 172 w 1101"/>
                <a:gd name="T9" fmla="*/ 354 h 368"/>
                <a:gd name="T10" fmla="*/ 215 w 1101"/>
                <a:gd name="T11" fmla="*/ 322 h 368"/>
                <a:gd name="T12" fmla="*/ 233 w 1101"/>
                <a:gd name="T13" fmla="*/ 310 h 368"/>
                <a:gd name="T14" fmla="*/ 274 w 1101"/>
                <a:gd name="T15" fmla="*/ 286 h 368"/>
                <a:gd name="T16" fmla="*/ 314 w 1101"/>
                <a:gd name="T17" fmla="*/ 266 h 368"/>
                <a:gd name="T18" fmla="*/ 357 w 1101"/>
                <a:gd name="T19" fmla="*/ 250 h 368"/>
                <a:gd name="T20" fmla="*/ 400 w 1101"/>
                <a:gd name="T21" fmla="*/ 236 h 368"/>
                <a:gd name="T22" fmla="*/ 444 w 1101"/>
                <a:gd name="T23" fmla="*/ 227 h 368"/>
                <a:gd name="T24" fmla="*/ 489 w 1101"/>
                <a:gd name="T25" fmla="*/ 219 h 368"/>
                <a:gd name="T26" fmla="*/ 533 w 1101"/>
                <a:gd name="T27" fmla="*/ 216 h 368"/>
                <a:gd name="T28" fmla="*/ 578 w 1101"/>
                <a:gd name="T29" fmla="*/ 217 h 368"/>
                <a:gd name="T30" fmla="*/ 623 w 1101"/>
                <a:gd name="T31" fmla="*/ 220 h 368"/>
                <a:gd name="T32" fmla="*/ 667 w 1101"/>
                <a:gd name="T33" fmla="*/ 228 h 368"/>
                <a:gd name="T34" fmla="*/ 712 w 1101"/>
                <a:gd name="T35" fmla="*/ 238 h 368"/>
                <a:gd name="T36" fmla="*/ 754 w 1101"/>
                <a:gd name="T37" fmla="*/ 253 h 368"/>
                <a:gd name="T38" fmla="*/ 797 w 1101"/>
                <a:gd name="T39" fmla="*/ 269 h 368"/>
                <a:gd name="T40" fmla="*/ 837 w 1101"/>
                <a:gd name="T41" fmla="*/ 290 h 368"/>
                <a:gd name="T42" fmla="*/ 877 w 1101"/>
                <a:gd name="T43" fmla="*/ 314 h 368"/>
                <a:gd name="T44" fmla="*/ 896 w 1101"/>
                <a:gd name="T45" fmla="*/ 327 h 368"/>
                <a:gd name="T46" fmla="*/ 930 w 1101"/>
                <a:gd name="T47" fmla="*/ 352 h 368"/>
                <a:gd name="T48" fmla="*/ 946 w 1101"/>
                <a:gd name="T49" fmla="*/ 363 h 368"/>
                <a:gd name="T50" fmla="*/ 966 w 1101"/>
                <a:gd name="T51" fmla="*/ 367 h 368"/>
                <a:gd name="T52" fmla="*/ 985 w 1101"/>
                <a:gd name="T53" fmla="*/ 363 h 368"/>
                <a:gd name="T54" fmla="*/ 1001 w 1101"/>
                <a:gd name="T55" fmla="*/ 351 h 368"/>
                <a:gd name="T56" fmla="*/ 1084 w 1101"/>
                <a:gd name="T57" fmla="*/ 270 h 368"/>
                <a:gd name="T58" fmla="*/ 1096 w 1101"/>
                <a:gd name="T59" fmla="*/ 254 h 368"/>
                <a:gd name="T60" fmla="*/ 1101 w 1101"/>
                <a:gd name="T61" fmla="*/ 237 h 368"/>
                <a:gd name="T62" fmla="*/ 1099 w 1101"/>
                <a:gd name="T63" fmla="*/ 220 h 368"/>
                <a:gd name="T64" fmla="*/ 1090 w 1101"/>
                <a:gd name="T65" fmla="*/ 207 h 368"/>
                <a:gd name="T66" fmla="*/ 1059 w 1101"/>
                <a:gd name="T67" fmla="*/ 181 h 368"/>
                <a:gd name="T68" fmla="*/ 1026 w 1101"/>
                <a:gd name="T69" fmla="*/ 155 h 368"/>
                <a:gd name="T70" fmla="*/ 972 w 1101"/>
                <a:gd name="T71" fmla="*/ 119 h 368"/>
                <a:gd name="T72" fmla="*/ 916 w 1101"/>
                <a:gd name="T73" fmla="*/ 87 h 368"/>
                <a:gd name="T74" fmla="*/ 858 w 1101"/>
                <a:gd name="T75" fmla="*/ 61 h 368"/>
                <a:gd name="T76" fmla="*/ 798 w 1101"/>
                <a:gd name="T77" fmla="*/ 39 h 368"/>
                <a:gd name="T78" fmla="*/ 737 w 1101"/>
                <a:gd name="T79" fmla="*/ 22 h 368"/>
                <a:gd name="T80" fmla="*/ 675 w 1101"/>
                <a:gd name="T81" fmla="*/ 10 h 368"/>
                <a:gd name="T82" fmla="*/ 612 w 1101"/>
                <a:gd name="T83" fmla="*/ 2 h 368"/>
                <a:gd name="T84" fmla="*/ 550 w 1101"/>
                <a:gd name="T85" fmla="*/ 0 h 368"/>
                <a:gd name="T86" fmla="*/ 486 w 1101"/>
                <a:gd name="T87" fmla="*/ 2 h 368"/>
                <a:gd name="T88" fmla="*/ 424 w 1101"/>
                <a:gd name="T89" fmla="*/ 11 h 368"/>
                <a:gd name="T90" fmla="*/ 362 w 1101"/>
                <a:gd name="T91" fmla="*/ 22 h 368"/>
                <a:gd name="T92" fmla="*/ 302 w 1101"/>
                <a:gd name="T93" fmla="*/ 40 h 368"/>
                <a:gd name="T94" fmla="*/ 242 w 1101"/>
                <a:gd name="T95" fmla="*/ 62 h 368"/>
                <a:gd name="T96" fmla="*/ 184 w 1101"/>
                <a:gd name="T97" fmla="*/ 89 h 368"/>
                <a:gd name="T98" fmla="*/ 127 w 1101"/>
                <a:gd name="T99" fmla="*/ 121 h 368"/>
                <a:gd name="T100" fmla="*/ 74 w 1101"/>
                <a:gd name="T101" fmla="*/ 157 h 368"/>
                <a:gd name="T102" fmla="*/ 10 w 1101"/>
                <a:gd name="T103" fmla="*/ 208 h 368"/>
                <a:gd name="T104" fmla="*/ 5 w 1101"/>
                <a:gd name="T105" fmla="*/ 214 h 368"/>
                <a:gd name="T106" fmla="*/ 0 w 1101"/>
                <a:gd name="T107" fmla="*/ 230 h 368"/>
                <a:gd name="T108" fmla="*/ 2 w 1101"/>
                <a:gd name="T109" fmla="*/ 247 h 368"/>
                <a:gd name="T110" fmla="*/ 10 w 1101"/>
                <a:gd name="T111" fmla="*/ 264 h 368"/>
                <a:gd name="T112" fmla="*/ 99 w 1101"/>
                <a:gd name="T113" fmla="*/ 35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1" h="368">
                  <a:moveTo>
                    <a:pt x="99" y="353"/>
                  </a:moveTo>
                  <a:lnTo>
                    <a:pt x="99" y="353"/>
                  </a:lnTo>
                  <a:lnTo>
                    <a:pt x="107" y="360"/>
                  </a:lnTo>
                  <a:lnTo>
                    <a:pt x="116" y="365"/>
                  </a:lnTo>
                  <a:lnTo>
                    <a:pt x="125" y="367"/>
                  </a:lnTo>
                  <a:lnTo>
                    <a:pt x="135" y="368"/>
                  </a:lnTo>
                  <a:lnTo>
                    <a:pt x="145" y="368"/>
                  </a:lnTo>
                  <a:lnTo>
                    <a:pt x="154" y="365"/>
                  </a:lnTo>
                  <a:lnTo>
                    <a:pt x="164" y="361"/>
                  </a:lnTo>
                  <a:lnTo>
                    <a:pt x="172" y="354"/>
                  </a:lnTo>
                  <a:lnTo>
                    <a:pt x="172" y="354"/>
                  </a:lnTo>
                  <a:lnTo>
                    <a:pt x="215" y="322"/>
                  </a:lnTo>
                  <a:lnTo>
                    <a:pt x="215" y="322"/>
                  </a:lnTo>
                  <a:lnTo>
                    <a:pt x="233" y="310"/>
                  </a:lnTo>
                  <a:lnTo>
                    <a:pt x="253" y="297"/>
                  </a:lnTo>
                  <a:lnTo>
                    <a:pt x="274" y="286"/>
                  </a:lnTo>
                  <a:lnTo>
                    <a:pt x="293" y="275"/>
                  </a:lnTo>
                  <a:lnTo>
                    <a:pt x="314" y="266"/>
                  </a:lnTo>
                  <a:lnTo>
                    <a:pt x="336" y="257"/>
                  </a:lnTo>
                  <a:lnTo>
                    <a:pt x="357" y="250"/>
                  </a:lnTo>
                  <a:lnTo>
                    <a:pt x="379" y="242"/>
                  </a:lnTo>
                  <a:lnTo>
                    <a:pt x="400" y="236"/>
                  </a:lnTo>
                  <a:lnTo>
                    <a:pt x="422" y="231"/>
                  </a:lnTo>
                  <a:lnTo>
                    <a:pt x="444" y="227"/>
                  </a:lnTo>
                  <a:lnTo>
                    <a:pt x="467" y="223"/>
                  </a:lnTo>
                  <a:lnTo>
                    <a:pt x="489" y="219"/>
                  </a:lnTo>
                  <a:lnTo>
                    <a:pt x="511" y="217"/>
                  </a:lnTo>
                  <a:lnTo>
                    <a:pt x="533" y="216"/>
                  </a:lnTo>
                  <a:lnTo>
                    <a:pt x="556" y="216"/>
                  </a:lnTo>
                  <a:lnTo>
                    <a:pt x="578" y="217"/>
                  </a:lnTo>
                  <a:lnTo>
                    <a:pt x="601" y="218"/>
                  </a:lnTo>
                  <a:lnTo>
                    <a:pt x="623" y="220"/>
                  </a:lnTo>
                  <a:lnTo>
                    <a:pt x="645" y="224"/>
                  </a:lnTo>
                  <a:lnTo>
                    <a:pt x="667" y="228"/>
                  </a:lnTo>
                  <a:lnTo>
                    <a:pt x="690" y="233"/>
                  </a:lnTo>
                  <a:lnTo>
                    <a:pt x="712" y="238"/>
                  </a:lnTo>
                  <a:lnTo>
                    <a:pt x="732" y="245"/>
                  </a:lnTo>
                  <a:lnTo>
                    <a:pt x="754" y="253"/>
                  </a:lnTo>
                  <a:lnTo>
                    <a:pt x="776" y="261"/>
                  </a:lnTo>
                  <a:lnTo>
                    <a:pt x="797" y="269"/>
                  </a:lnTo>
                  <a:lnTo>
                    <a:pt x="817" y="280"/>
                  </a:lnTo>
                  <a:lnTo>
                    <a:pt x="837" y="290"/>
                  </a:lnTo>
                  <a:lnTo>
                    <a:pt x="857" y="301"/>
                  </a:lnTo>
                  <a:lnTo>
                    <a:pt x="877" y="314"/>
                  </a:lnTo>
                  <a:lnTo>
                    <a:pt x="896" y="327"/>
                  </a:lnTo>
                  <a:lnTo>
                    <a:pt x="896" y="327"/>
                  </a:lnTo>
                  <a:lnTo>
                    <a:pt x="930" y="352"/>
                  </a:lnTo>
                  <a:lnTo>
                    <a:pt x="930" y="352"/>
                  </a:lnTo>
                  <a:lnTo>
                    <a:pt x="937" y="358"/>
                  </a:lnTo>
                  <a:lnTo>
                    <a:pt x="946" y="363"/>
                  </a:lnTo>
                  <a:lnTo>
                    <a:pt x="955" y="366"/>
                  </a:lnTo>
                  <a:lnTo>
                    <a:pt x="966" y="367"/>
                  </a:lnTo>
                  <a:lnTo>
                    <a:pt x="975" y="366"/>
                  </a:lnTo>
                  <a:lnTo>
                    <a:pt x="985" y="363"/>
                  </a:lnTo>
                  <a:lnTo>
                    <a:pt x="994" y="357"/>
                  </a:lnTo>
                  <a:lnTo>
                    <a:pt x="1001" y="351"/>
                  </a:lnTo>
                  <a:lnTo>
                    <a:pt x="1084" y="270"/>
                  </a:lnTo>
                  <a:lnTo>
                    <a:pt x="1084" y="270"/>
                  </a:lnTo>
                  <a:lnTo>
                    <a:pt x="1090" y="262"/>
                  </a:lnTo>
                  <a:lnTo>
                    <a:pt x="1096" y="254"/>
                  </a:lnTo>
                  <a:lnTo>
                    <a:pt x="1099" y="245"/>
                  </a:lnTo>
                  <a:lnTo>
                    <a:pt x="1101" y="237"/>
                  </a:lnTo>
                  <a:lnTo>
                    <a:pt x="1101" y="228"/>
                  </a:lnTo>
                  <a:lnTo>
                    <a:pt x="1099" y="220"/>
                  </a:lnTo>
                  <a:lnTo>
                    <a:pt x="1096" y="213"/>
                  </a:lnTo>
                  <a:lnTo>
                    <a:pt x="1090" y="207"/>
                  </a:lnTo>
                  <a:lnTo>
                    <a:pt x="1090" y="207"/>
                  </a:lnTo>
                  <a:lnTo>
                    <a:pt x="1059" y="181"/>
                  </a:lnTo>
                  <a:lnTo>
                    <a:pt x="1026" y="155"/>
                  </a:lnTo>
                  <a:lnTo>
                    <a:pt x="1026" y="155"/>
                  </a:lnTo>
                  <a:lnTo>
                    <a:pt x="1000" y="136"/>
                  </a:lnTo>
                  <a:lnTo>
                    <a:pt x="972" y="119"/>
                  </a:lnTo>
                  <a:lnTo>
                    <a:pt x="944" y="102"/>
                  </a:lnTo>
                  <a:lnTo>
                    <a:pt x="916" y="87"/>
                  </a:lnTo>
                  <a:lnTo>
                    <a:pt x="887" y="73"/>
                  </a:lnTo>
                  <a:lnTo>
                    <a:pt x="858" y="61"/>
                  </a:lnTo>
                  <a:lnTo>
                    <a:pt x="828" y="49"/>
                  </a:lnTo>
                  <a:lnTo>
                    <a:pt x="798" y="39"/>
                  </a:lnTo>
                  <a:lnTo>
                    <a:pt x="768" y="29"/>
                  </a:lnTo>
                  <a:lnTo>
                    <a:pt x="737" y="22"/>
                  </a:lnTo>
                  <a:lnTo>
                    <a:pt x="706" y="15"/>
                  </a:lnTo>
                  <a:lnTo>
                    <a:pt x="675" y="10"/>
                  </a:lnTo>
                  <a:lnTo>
                    <a:pt x="644" y="6"/>
                  </a:lnTo>
                  <a:lnTo>
                    <a:pt x="612" y="2"/>
                  </a:lnTo>
                  <a:lnTo>
                    <a:pt x="581" y="0"/>
                  </a:lnTo>
                  <a:lnTo>
                    <a:pt x="550" y="0"/>
                  </a:lnTo>
                  <a:lnTo>
                    <a:pt x="519" y="1"/>
                  </a:lnTo>
                  <a:lnTo>
                    <a:pt x="486" y="2"/>
                  </a:lnTo>
                  <a:lnTo>
                    <a:pt x="455" y="6"/>
                  </a:lnTo>
                  <a:lnTo>
                    <a:pt x="424" y="11"/>
                  </a:lnTo>
                  <a:lnTo>
                    <a:pt x="393" y="16"/>
                  </a:lnTo>
                  <a:lnTo>
                    <a:pt x="362" y="22"/>
                  </a:lnTo>
                  <a:lnTo>
                    <a:pt x="332" y="31"/>
                  </a:lnTo>
                  <a:lnTo>
                    <a:pt x="302" y="40"/>
                  </a:lnTo>
                  <a:lnTo>
                    <a:pt x="272" y="50"/>
                  </a:lnTo>
                  <a:lnTo>
                    <a:pt x="242" y="62"/>
                  </a:lnTo>
                  <a:lnTo>
                    <a:pt x="213" y="75"/>
                  </a:lnTo>
                  <a:lnTo>
                    <a:pt x="184" y="89"/>
                  </a:lnTo>
                  <a:lnTo>
                    <a:pt x="155" y="104"/>
                  </a:lnTo>
                  <a:lnTo>
                    <a:pt x="127" y="121"/>
                  </a:lnTo>
                  <a:lnTo>
                    <a:pt x="100" y="138"/>
                  </a:lnTo>
                  <a:lnTo>
                    <a:pt x="74" y="157"/>
                  </a:lnTo>
                  <a:lnTo>
                    <a:pt x="74" y="157"/>
                  </a:lnTo>
                  <a:lnTo>
                    <a:pt x="10" y="208"/>
                  </a:lnTo>
                  <a:lnTo>
                    <a:pt x="10" y="208"/>
                  </a:lnTo>
                  <a:lnTo>
                    <a:pt x="5" y="214"/>
                  </a:lnTo>
                  <a:lnTo>
                    <a:pt x="2" y="221"/>
                  </a:lnTo>
                  <a:lnTo>
                    <a:pt x="0" y="230"/>
                  </a:lnTo>
                  <a:lnTo>
                    <a:pt x="0" y="238"/>
                  </a:lnTo>
                  <a:lnTo>
                    <a:pt x="2" y="247"/>
                  </a:lnTo>
                  <a:lnTo>
                    <a:pt x="5" y="256"/>
                  </a:lnTo>
                  <a:lnTo>
                    <a:pt x="10" y="264"/>
                  </a:lnTo>
                  <a:lnTo>
                    <a:pt x="17" y="271"/>
                  </a:lnTo>
                  <a:lnTo>
                    <a:pt x="99" y="353"/>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KT서체 Light" panose="020B0600000101010101" pitchFamily="50" charset="-127"/>
                <a:ea typeface="KT서체 Light" panose="020B0600000101010101" pitchFamily="50" charset="-127"/>
              </a:endParaRPr>
            </a:p>
          </p:txBody>
        </p:sp>
        <p:sp>
          <p:nvSpPr>
            <p:cNvPr id="12" name="Freeform 58">
              <a:extLst>
                <a:ext uri="{FF2B5EF4-FFF2-40B4-BE49-F238E27FC236}">
                  <a16:creationId xmlns:a16="http://schemas.microsoft.com/office/drawing/2014/main" id="{66EF6473-7CCD-4904-8F83-723945E1A6D4}"/>
                </a:ext>
              </a:extLst>
            </p:cNvPr>
            <p:cNvSpPr>
              <a:spLocks/>
            </p:cNvSpPr>
            <p:nvPr/>
          </p:nvSpPr>
          <p:spPr bwMode="auto">
            <a:xfrm>
              <a:off x="417513" y="11879263"/>
              <a:ext cx="196850" cy="85725"/>
            </a:xfrm>
            <a:custGeom>
              <a:avLst/>
              <a:gdLst>
                <a:gd name="T0" fmla="*/ 544 w 617"/>
                <a:gd name="T1" fmla="*/ 63 h 273"/>
                <a:gd name="T2" fmla="*/ 517 w 617"/>
                <a:gd name="T3" fmla="*/ 49 h 273"/>
                <a:gd name="T4" fmla="*/ 460 w 617"/>
                <a:gd name="T5" fmla="*/ 25 h 273"/>
                <a:gd name="T6" fmla="*/ 401 w 617"/>
                <a:gd name="T7" fmla="*/ 9 h 273"/>
                <a:gd name="T8" fmla="*/ 340 w 617"/>
                <a:gd name="T9" fmla="*/ 1 h 273"/>
                <a:gd name="T10" fmla="*/ 309 w 617"/>
                <a:gd name="T11" fmla="*/ 0 h 273"/>
                <a:gd name="T12" fmla="*/ 247 w 617"/>
                <a:gd name="T13" fmla="*/ 4 h 273"/>
                <a:gd name="T14" fmla="*/ 185 w 617"/>
                <a:gd name="T15" fmla="*/ 16 h 273"/>
                <a:gd name="T16" fmla="*/ 128 w 617"/>
                <a:gd name="T17" fmla="*/ 36 h 273"/>
                <a:gd name="T18" fmla="*/ 73 w 617"/>
                <a:gd name="T19" fmla="*/ 63 h 273"/>
                <a:gd name="T20" fmla="*/ 73 w 617"/>
                <a:gd name="T21" fmla="*/ 64 h 273"/>
                <a:gd name="T22" fmla="*/ 46 w 617"/>
                <a:gd name="T23" fmla="*/ 81 h 273"/>
                <a:gd name="T24" fmla="*/ 28 w 617"/>
                <a:gd name="T25" fmla="*/ 94 h 273"/>
                <a:gd name="T26" fmla="*/ 13 w 617"/>
                <a:gd name="T27" fmla="*/ 106 h 273"/>
                <a:gd name="T28" fmla="*/ 3 w 617"/>
                <a:gd name="T29" fmla="*/ 120 h 273"/>
                <a:gd name="T30" fmla="*/ 0 w 617"/>
                <a:gd name="T31" fmla="*/ 138 h 273"/>
                <a:gd name="T32" fmla="*/ 4 w 617"/>
                <a:gd name="T33" fmla="*/ 155 h 273"/>
                <a:gd name="T34" fmla="*/ 15 w 617"/>
                <a:gd name="T35" fmla="*/ 171 h 273"/>
                <a:gd name="T36" fmla="*/ 97 w 617"/>
                <a:gd name="T37" fmla="*/ 253 h 273"/>
                <a:gd name="T38" fmla="*/ 113 w 617"/>
                <a:gd name="T39" fmla="*/ 265 h 273"/>
                <a:gd name="T40" fmla="*/ 129 w 617"/>
                <a:gd name="T41" fmla="*/ 272 h 273"/>
                <a:gd name="T42" fmla="*/ 146 w 617"/>
                <a:gd name="T43" fmla="*/ 273 h 273"/>
                <a:gd name="T44" fmla="*/ 159 w 617"/>
                <a:gd name="T45" fmla="*/ 267 h 273"/>
                <a:gd name="T46" fmla="*/ 187 w 617"/>
                <a:gd name="T47" fmla="*/ 248 h 273"/>
                <a:gd name="T48" fmla="*/ 199 w 617"/>
                <a:gd name="T49" fmla="*/ 242 h 273"/>
                <a:gd name="T50" fmla="*/ 211 w 617"/>
                <a:gd name="T51" fmla="*/ 236 h 273"/>
                <a:gd name="T52" fmla="*/ 238 w 617"/>
                <a:gd name="T53" fmla="*/ 226 h 273"/>
                <a:gd name="T54" fmla="*/ 265 w 617"/>
                <a:gd name="T55" fmla="*/ 220 h 273"/>
                <a:gd name="T56" fmla="*/ 294 w 617"/>
                <a:gd name="T57" fmla="*/ 217 h 273"/>
                <a:gd name="T58" fmla="*/ 309 w 617"/>
                <a:gd name="T59" fmla="*/ 217 h 273"/>
                <a:gd name="T60" fmla="*/ 338 w 617"/>
                <a:gd name="T61" fmla="*/ 218 h 273"/>
                <a:gd name="T62" fmla="*/ 366 w 617"/>
                <a:gd name="T63" fmla="*/ 223 h 273"/>
                <a:gd name="T64" fmla="*/ 394 w 617"/>
                <a:gd name="T65" fmla="*/ 231 h 273"/>
                <a:gd name="T66" fmla="*/ 420 w 617"/>
                <a:gd name="T67" fmla="*/ 243 h 273"/>
                <a:gd name="T68" fmla="*/ 429 w 617"/>
                <a:gd name="T69" fmla="*/ 248 h 273"/>
                <a:gd name="T70" fmla="*/ 458 w 617"/>
                <a:gd name="T71" fmla="*/ 267 h 273"/>
                <a:gd name="T72" fmla="*/ 464 w 617"/>
                <a:gd name="T73" fmla="*/ 271 h 273"/>
                <a:gd name="T74" fmla="*/ 479 w 617"/>
                <a:gd name="T75" fmla="*/ 273 h 273"/>
                <a:gd name="T76" fmla="*/ 496 w 617"/>
                <a:gd name="T77" fmla="*/ 270 h 273"/>
                <a:gd name="T78" fmla="*/ 512 w 617"/>
                <a:gd name="T79" fmla="*/ 260 h 273"/>
                <a:gd name="T80" fmla="*/ 602 w 617"/>
                <a:gd name="T81" fmla="*/ 171 h 273"/>
                <a:gd name="T82" fmla="*/ 609 w 617"/>
                <a:gd name="T83" fmla="*/ 164 h 273"/>
                <a:gd name="T84" fmla="*/ 616 w 617"/>
                <a:gd name="T85" fmla="*/ 146 h 273"/>
                <a:gd name="T86" fmla="*/ 617 w 617"/>
                <a:gd name="T87" fmla="*/ 128 h 273"/>
                <a:gd name="T88" fmla="*/ 610 w 617"/>
                <a:gd name="T89" fmla="*/ 112 h 273"/>
                <a:gd name="T90" fmla="*/ 604 w 617"/>
                <a:gd name="T91" fmla="*/ 106 h 273"/>
                <a:gd name="T92" fmla="*/ 589 w 617"/>
                <a:gd name="T93" fmla="*/ 94 h 273"/>
                <a:gd name="T94" fmla="*/ 557 w 617"/>
                <a:gd name="T95" fmla="*/ 71 h 273"/>
                <a:gd name="T96" fmla="*/ 544 w 617"/>
                <a:gd name="T97" fmla="*/ 64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7" h="273">
                  <a:moveTo>
                    <a:pt x="544" y="64"/>
                  </a:moveTo>
                  <a:lnTo>
                    <a:pt x="544" y="63"/>
                  </a:lnTo>
                  <a:lnTo>
                    <a:pt x="544" y="63"/>
                  </a:lnTo>
                  <a:lnTo>
                    <a:pt x="517" y="49"/>
                  </a:lnTo>
                  <a:lnTo>
                    <a:pt x="489" y="36"/>
                  </a:lnTo>
                  <a:lnTo>
                    <a:pt x="460" y="25"/>
                  </a:lnTo>
                  <a:lnTo>
                    <a:pt x="431" y="16"/>
                  </a:lnTo>
                  <a:lnTo>
                    <a:pt x="401" y="9"/>
                  </a:lnTo>
                  <a:lnTo>
                    <a:pt x="371" y="4"/>
                  </a:lnTo>
                  <a:lnTo>
                    <a:pt x="340" y="1"/>
                  </a:lnTo>
                  <a:lnTo>
                    <a:pt x="309" y="0"/>
                  </a:lnTo>
                  <a:lnTo>
                    <a:pt x="309" y="0"/>
                  </a:lnTo>
                  <a:lnTo>
                    <a:pt x="277" y="1"/>
                  </a:lnTo>
                  <a:lnTo>
                    <a:pt x="247" y="4"/>
                  </a:lnTo>
                  <a:lnTo>
                    <a:pt x="215" y="9"/>
                  </a:lnTo>
                  <a:lnTo>
                    <a:pt x="185" y="16"/>
                  </a:lnTo>
                  <a:lnTo>
                    <a:pt x="156" y="25"/>
                  </a:lnTo>
                  <a:lnTo>
                    <a:pt x="128" y="36"/>
                  </a:lnTo>
                  <a:lnTo>
                    <a:pt x="100" y="49"/>
                  </a:lnTo>
                  <a:lnTo>
                    <a:pt x="73" y="63"/>
                  </a:lnTo>
                  <a:lnTo>
                    <a:pt x="73" y="64"/>
                  </a:lnTo>
                  <a:lnTo>
                    <a:pt x="73" y="64"/>
                  </a:lnTo>
                  <a:lnTo>
                    <a:pt x="61" y="71"/>
                  </a:lnTo>
                  <a:lnTo>
                    <a:pt x="46" y="81"/>
                  </a:lnTo>
                  <a:lnTo>
                    <a:pt x="28" y="94"/>
                  </a:lnTo>
                  <a:lnTo>
                    <a:pt x="28" y="94"/>
                  </a:lnTo>
                  <a:lnTo>
                    <a:pt x="13" y="106"/>
                  </a:lnTo>
                  <a:lnTo>
                    <a:pt x="13" y="106"/>
                  </a:lnTo>
                  <a:lnTo>
                    <a:pt x="7" y="112"/>
                  </a:lnTo>
                  <a:lnTo>
                    <a:pt x="3" y="120"/>
                  </a:lnTo>
                  <a:lnTo>
                    <a:pt x="1" y="128"/>
                  </a:lnTo>
                  <a:lnTo>
                    <a:pt x="0" y="138"/>
                  </a:lnTo>
                  <a:lnTo>
                    <a:pt x="1" y="146"/>
                  </a:lnTo>
                  <a:lnTo>
                    <a:pt x="4" y="155"/>
                  </a:lnTo>
                  <a:lnTo>
                    <a:pt x="9" y="164"/>
                  </a:lnTo>
                  <a:lnTo>
                    <a:pt x="15" y="171"/>
                  </a:lnTo>
                  <a:lnTo>
                    <a:pt x="97" y="253"/>
                  </a:lnTo>
                  <a:lnTo>
                    <a:pt x="97" y="253"/>
                  </a:lnTo>
                  <a:lnTo>
                    <a:pt x="104" y="260"/>
                  </a:lnTo>
                  <a:lnTo>
                    <a:pt x="113" y="265"/>
                  </a:lnTo>
                  <a:lnTo>
                    <a:pt x="121" y="270"/>
                  </a:lnTo>
                  <a:lnTo>
                    <a:pt x="129" y="272"/>
                  </a:lnTo>
                  <a:lnTo>
                    <a:pt x="138" y="273"/>
                  </a:lnTo>
                  <a:lnTo>
                    <a:pt x="146" y="273"/>
                  </a:lnTo>
                  <a:lnTo>
                    <a:pt x="153" y="271"/>
                  </a:lnTo>
                  <a:lnTo>
                    <a:pt x="159" y="267"/>
                  </a:lnTo>
                  <a:lnTo>
                    <a:pt x="159" y="267"/>
                  </a:lnTo>
                  <a:lnTo>
                    <a:pt x="187" y="248"/>
                  </a:lnTo>
                  <a:lnTo>
                    <a:pt x="187" y="248"/>
                  </a:lnTo>
                  <a:lnTo>
                    <a:pt x="199" y="242"/>
                  </a:lnTo>
                  <a:lnTo>
                    <a:pt x="199" y="242"/>
                  </a:lnTo>
                  <a:lnTo>
                    <a:pt x="211" y="236"/>
                  </a:lnTo>
                  <a:lnTo>
                    <a:pt x="225" y="231"/>
                  </a:lnTo>
                  <a:lnTo>
                    <a:pt x="238" y="226"/>
                  </a:lnTo>
                  <a:lnTo>
                    <a:pt x="252" y="223"/>
                  </a:lnTo>
                  <a:lnTo>
                    <a:pt x="265" y="220"/>
                  </a:lnTo>
                  <a:lnTo>
                    <a:pt x="280" y="218"/>
                  </a:lnTo>
                  <a:lnTo>
                    <a:pt x="294" y="217"/>
                  </a:lnTo>
                  <a:lnTo>
                    <a:pt x="309" y="217"/>
                  </a:lnTo>
                  <a:lnTo>
                    <a:pt x="309" y="217"/>
                  </a:lnTo>
                  <a:lnTo>
                    <a:pt x="323" y="217"/>
                  </a:lnTo>
                  <a:lnTo>
                    <a:pt x="338" y="218"/>
                  </a:lnTo>
                  <a:lnTo>
                    <a:pt x="352" y="220"/>
                  </a:lnTo>
                  <a:lnTo>
                    <a:pt x="366" y="223"/>
                  </a:lnTo>
                  <a:lnTo>
                    <a:pt x="380" y="227"/>
                  </a:lnTo>
                  <a:lnTo>
                    <a:pt x="394" y="231"/>
                  </a:lnTo>
                  <a:lnTo>
                    <a:pt x="407" y="236"/>
                  </a:lnTo>
                  <a:lnTo>
                    <a:pt x="420" y="243"/>
                  </a:lnTo>
                  <a:lnTo>
                    <a:pt x="420" y="243"/>
                  </a:lnTo>
                  <a:lnTo>
                    <a:pt x="429" y="248"/>
                  </a:lnTo>
                  <a:lnTo>
                    <a:pt x="429" y="248"/>
                  </a:lnTo>
                  <a:lnTo>
                    <a:pt x="458" y="267"/>
                  </a:lnTo>
                  <a:lnTo>
                    <a:pt x="458" y="267"/>
                  </a:lnTo>
                  <a:lnTo>
                    <a:pt x="464" y="271"/>
                  </a:lnTo>
                  <a:lnTo>
                    <a:pt x="471" y="273"/>
                  </a:lnTo>
                  <a:lnTo>
                    <a:pt x="479" y="273"/>
                  </a:lnTo>
                  <a:lnTo>
                    <a:pt x="487" y="272"/>
                  </a:lnTo>
                  <a:lnTo>
                    <a:pt x="496" y="270"/>
                  </a:lnTo>
                  <a:lnTo>
                    <a:pt x="504" y="265"/>
                  </a:lnTo>
                  <a:lnTo>
                    <a:pt x="512" y="260"/>
                  </a:lnTo>
                  <a:lnTo>
                    <a:pt x="521" y="253"/>
                  </a:lnTo>
                  <a:lnTo>
                    <a:pt x="602" y="171"/>
                  </a:lnTo>
                  <a:lnTo>
                    <a:pt x="602" y="171"/>
                  </a:lnTo>
                  <a:lnTo>
                    <a:pt x="609" y="164"/>
                  </a:lnTo>
                  <a:lnTo>
                    <a:pt x="613" y="155"/>
                  </a:lnTo>
                  <a:lnTo>
                    <a:pt x="616" y="146"/>
                  </a:lnTo>
                  <a:lnTo>
                    <a:pt x="617" y="138"/>
                  </a:lnTo>
                  <a:lnTo>
                    <a:pt x="617" y="128"/>
                  </a:lnTo>
                  <a:lnTo>
                    <a:pt x="614" y="120"/>
                  </a:lnTo>
                  <a:lnTo>
                    <a:pt x="610" y="112"/>
                  </a:lnTo>
                  <a:lnTo>
                    <a:pt x="604" y="106"/>
                  </a:lnTo>
                  <a:lnTo>
                    <a:pt x="604" y="106"/>
                  </a:lnTo>
                  <a:lnTo>
                    <a:pt x="589" y="94"/>
                  </a:lnTo>
                  <a:lnTo>
                    <a:pt x="589" y="94"/>
                  </a:lnTo>
                  <a:lnTo>
                    <a:pt x="570" y="81"/>
                  </a:lnTo>
                  <a:lnTo>
                    <a:pt x="557" y="71"/>
                  </a:lnTo>
                  <a:lnTo>
                    <a:pt x="544" y="64"/>
                  </a:lnTo>
                  <a:lnTo>
                    <a:pt x="544" y="64"/>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KT서체 Light" panose="020B0600000101010101" pitchFamily="50" charset="-127"/>
                <a:ea typeface="KT서체 Light" panose="020B0600000101010101" pitchFamily="50" charset="-127"/>
              </a:endParaRPr>
            </a:p>
          </p:txBody>
        </p:sp>
        <p:sp>
          <p:nvSpPr>
            <p:cNvPr id="13" name="Freeform 59">
              <a:extLst>
                <a:ext uri="{FF2B5EF4-FFF2-40B4-BE49-F238E27FC236}">
                  <a16:creationId xmlns:a16="http://schemas.microsoft.com/office/drawing/2014/main" id="{CB78C0B4-7F7F-47CA-AE9B-CC63B6095CF2}"/>
                </a:ext>
              </a:extLst>
            </p:cNvPr>
            <p:cNvSpPr>
              <a:spLocks noEditPoints="1"/>
            </p:cNvSpPr>
            <p:nvPr/>
          </p:nvSpPr>
          <p:spPr bwMode="auto">
            <a:xfrm>
              <a:off x="239713" y="11985626"/>
              <a:ext cx="550863" cy="679450"/>
            </a:xfrm>
            <a:custGeom>
              <a:avLst/>
              <a:gdLst>
                <a:gd name="T0" fmla="*/ 1005 w 1732"/>
                <a:gd name="T1" fmla="*/ 207 h 2140"/>
                <a:gd name="T2" fmla="*/ 1015 w 1732"/>
                <a:gd name="T3" fmla="*/ 170 h 2140"/>
                <a:gd name="T4" fmla="*/ 1016 w 1732"/>
                <a:gd name="T5" fmla="*/ 149 h 2140"/>
                <a:gd name="T6" fmla="*/ 1010 w 1732"/>
                <a:gd name="T7" fmla="*/ 105 h 2140"/>
                <a:gd name="T8" fmla="*/ 991 w 1732"/>
                <a:gd name="T9" fmla="*/ 66 h 2140"/>
                <a:gd name="T10" fmla="*/ 962 w 1732"/>
                <a:gd name="T11" fmla="*/ 34 h 2140"/>
                <a:gd name="T12" fmla="*/ 925 w 1732"/>
                <a:gd name="T13" fmla="*/ 11 h 2140"/>
                <a:gd name="T14" fmla="*/ 881 w 1732"/>
                <a:gd name="T15" fmla="*/ 1 h 2140"/>
                <a:gd name="T16" fmla="*/ 851 w 1732"/>
                <a:gd name="T17" fmla="*/ 1 h 2140"/>
                <a:gd name="T18" fmla="*/ 808 w 1732"/>
                <a:gd name="T19" fmla="*/ 11 h 2140"/>
                <a:gd name="T20" fmla="*/ 771 w 1732"/>
                <a:gd name="T21" fmla="*/ 34 h 2140"/>
                <a:gd name="T22" fmla="*/ 742 w 1732"/>
                <a:gd name="T23" fmla="*/ 66 h 2140"/>
                <a:gd name="T24" fmla="*/ 723 w 1732"/>
                <a:gd name="T25" fmla="*/ 105 h 2140"/>
                <a:gd name="T26" fmla="*/ 716 w 1732"/>
                <a:gd name="T27" fmla="*/ 149 h 2140"/>
                <a:gd name="T28" fmla="*/ 717 w 1732"/>
                <a:gd name="T29" fmla="*/ 170 h 2140"/>
                <a:gd name="T30" fmla="*/ 728 w 1732"/>
                <a:gd name="T31" fmla="*/ 207 h 2140"/>
                <a:gd name="T32" fmla="*/ 9 w 1732"/>
                <a:gd name="T33" fmla="*/ 1992 h 2140"/>
                <a:gd name="T34" fmla="*/ 3 w 1732"/>
                <a:gd name="T35" fmla="*/ 2017 h 2140"/>
                <a:gd name="T36" fmla="*/ 1 w 1732"/>
                <a:gd name="T37" fmla="*/ 2041 h 2140"/>
                <a:gd name="T38" fmla="*/ 7 w 1732"/>
                <a:gd name="T39" fmla="*/ 2066 h 2140"/>
                <a:gd name="T40" fmla="*/ 17 w 1732"/>
                <a:gd name="T41" fmla="*/ 2089 h 2140"/>
                <a:gd name="T42" fmla="*/ 33 w 1732"/>
                <a:gd name="T43" fmla="*/ 2109 h 2140"/>
                <a:gd name="T44" fmla="*/ 46 w 1732"/>
                <a:gd name="T45" fmla="*/ 2120 h 2140"/>
                <a:gd name="T46" fmla="*/ 69 w 1732"/>
                <a:gd name="T47" fmla="*/ 2133 h 2140"/>
                <a:gd name="T48" fmla="*/ 93 w 1732"/>
                <a:gd name="T49" fmla="*/ 2139 h 2140"/>
                <a:gd name="T50" fmla="*/ 118 w 1732"/>
                <a:gd name="T51" fmla="*/ 2140 h 2140"/>
                <a:gd name="T52" fmla="*/ 143 w 1732"/>
                <a:gd name="T53" fmla="*/ 2135 h 2140"/>
                <a:gd name="T54" fmla="*/ 166 w 1732"/>
                <a:gd name="T55" fmla="*/ 2123 h 2140"/>
                <a:gd name="T56" fmla="*/ 1567 w 1732"/>
                <a:gd name="T57" fmla="*/ 2123 h 2140"/>
                <a:gd name="T58" fmla="*/ 1610 w 1732"/>
                <a:gd name="T59" fmla="*/ 2139 h 2140"/>
                <a:gd name="T60" fmla="*/ 1634 w 1732"/>
                <a:gd name="T61" fmla="*/ 2140 h 2140"/>
                <a:gd name="T62" fmla="*/ 1661 w 1732"/>
                <a:gd name="T63" fmla="*/ 2134 h 2140"/>
                <a:gd name="T64" fmla="*/ 1686 w 1732"/>
                <a:gd name="T65" fmla="*/ 2121 h 2140"/>
                <a:gd name="T66" fmla="*/ 1700 w 1732"/>
                <a:gd name="T67" fmla="*/ 2109 h 2140"/>
                <a:gd name="T68" fmla="*/ 1717 w 1732"/>
                <a:gd name="T69" fmla="*/ 2089 h 2140"/>
                <a:gd name="T70" fmla="*/ 1727 w 1732"/>
                <a:gd name="T71" fmla="*/ 2066 h 2140"/>
                <a:gd name="T72" fmla="*/ 1732 w 1732"/>
                <a:gd name="T73" fmla="*/ 2041 h 2140"/>
                <a:gd name="T74" fmla="*/ 1731 w 1732"/>
                <a:gd name="T75" fmla="*/ 2017 h 2140"/>
                <a:gd name="T76" fmla="*/ 1724 w 1732"/>
                <a:gd name="T77" fmla="*/ 1992 h 2140"/>
                <a:gd name="T78" fmla="*/ 1062 w 1732"/>
                <a:gd name="T79" fmla="*/ 950 h 2140"/>
                <a:gd name="T80" fmla="*/ 337 w 1732"/>
                <a:gd name="T81" fmla="*/ 1761 h 2140"/>
                <a:gd name="T82" fmla="*/ 337 w 1732"/>
                <a:gd name="T83" fmla="*/ 1761 h 2140"/>
                <a:gd name="T84" fmla="*/ 583 w 1732"/>
                <a:gd name="T85" fmla="*/ 1166 h 2140"/>
                <a:gd name="T86" fmla="*/ 867 w 1732"/>
                <a:gd name="T87" fmla="*/ 1428 h 2140"/>
                <a:gd name="T88" fmla="*/ 1396 w 1732"/>
                <a:gd name="T89" fmla="*/ 1761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2" h="2140">
                  <a:moveTo>
                    <a:pt x="997" y="224"/>
                  </a:moveTo>
                  <a:lnTo>
                    <a:pt x="997" y="224"/>
                  </a:lnTo>
                  <a:lnTo>
                    <a:pt x="1005" y="207"/>
                  </a:lnTo>
                  <a:lnTo>
                    <a:pt x="1011" y="189"/>
                  </a:lnTo>
                  <a:lnTo>
                    <a:pt x="1013" y="180"/>
                  </a:lnTo>
                  <a:lnTo>
                    <a:pt x="1015" y="170"/>
                  </a:lnTo>
                  <a:lnTo>
                    <a:pt x="1016" y="160"/>
                  </a:lnTo>
                  <a:lnTo>
                    <a:pt x="1016" y="149"/>
                  </a:lnTo>
                  <a:lnTo>
                    <a:pt x="1016" y="149"/>
                  </a:lnTo>
                  <a:lnTo>
                    <a:pt x="1016" y="135"/>
                  </a:lnTo>
                  <a:lnTo>
                    <a:pt x="1013" y="119"/>
                  </a:lnTo>
                  <a:lnTo>
                    <a:pt x="1010" y="105"/>
                  </a:lnTo>
                  <a:lnTo>
                    <a:pt x="1005" y="91"/>
                  </a:lnTo>
                  <a:lnTo>
                    <a:pt x="999" y="78"/>
                  </a:lnTo>
                  <a:lnTo>
                    <a:pt x="991" y="66"/>
                  </a:lnTo>
                  <a:lnTo>
                    <a:pt x="982" y="54"/>
                  </a:lnTo>
                  <a:lnTo>
                    <a:pt x="973" y="44"/>
                  </a:lnTo>
                  <a:lnTo>
                    <a:pt x="962" y="34"/>
                  </a:lnTo>
                  <a:lnTo>
                    <a:pt x="950" y="25"/>
                  </a:lnTo>
                  <a:lnTo>
                    <a:pt x="938" y="18"/>
                  </a:lnTo>
                  <a:lnTo>
                    <a:pt x="925" y="11"/>
                  </a:lnTo>
                  <a:lnTo>
                    <a:pt x="911" y="6"/>
                  </a:lnTo>
                  <a:lnTo>
                    <a:pt x="897" y="3"/>
                  </a:lnTo>
                  <a:lnTo>
                    <a:pt x="881" y="1"/>
                  </a:lnTo>
                  <a:lnTo>
                    <a:pt x="867" y="0"/>
                  </a:lnTo>
                  <a:lnTo>
                    <a:pt x="867" y="0"/>
                  </a:lnTo>
                  <a:lnTo>
                    <a:pt x="851" y="1"/>
                  </a:lnTo>
                  <a:lnTo>
                    <a:pt x="836" y="3"/>
                  </a:lnTo>
                  <a:lnTo>
                    <a:pt x="822" y="6"/>
                  </a:lnTo>
                  <a:lnTo>
                    <a:pt x="808" y="11"/>
                  </a:lnTo>
                  <a:lnTo>
                    <a:pt x="795" y="18"/>
                  </a:lnTo>
                  <a:lnTo>
                    <a:pt x="783" y="25"/>
                  </a:lnTo>
                  <a:lnTo>
                    <a:pt x="771" y="34"/>
                  </a:lnTo>
                  <a:lnTo>
                    <a:pt x="760" y="44"/>
                  </a:lnTo>
                  <a:lnTo>
                    <a:pt x="751" y="54"/>
                  </a:lnTo>
                  <a:lnTo>
                    <a:pt x="742" y="66"/>
                  </a:lnTo>
                  <a:lnTo>
                    <a:pt x="734" y="78"/>
                  </a:lnTo>
                  <a:lnTo>
                    <a:pt x="728" y="91"/>
                  </a:lnTo>
                  <a:lnTo>
                    <a:pt x="723" y="105"/>
                  </a:lnTo>
                  <a:lnTo>
                    <a:pt x="719" y="119"/>
                  </a:lnTo>
                  <a:lnTo>
                    <a:pt x="717" y="135"/>
                  </a:lnTo>
                  <a:lnTo>
                    <a:pt x="716" y="149"/>
                  </a:lnTo>
                  <a:lnTo>
                    <a:pt x="716" y="149"/>
                  </a:lnTo>
                  <a:lnTo>
                    <a:pt x="716" y="160"/>
                  </a:lnTo>
                  <a:lnTo>
                    <a:pt x="717" y="170"/>
                  </a:lnTo>
                  <a:lnTo>
                    <a:pt x="719" y="180"/>
                  </a:lnTo>
                  <a:lnTo>
                    <a:pt x="722" y="189"/>
                  </a:lnTo>
                  <a:lnTo>
                    <a:pt x="728" y="207"/>
                  </a:lnTo>
                  <a:lnTo>
                    <a:pt x="736" y="224"/>
                  </a:lnTo>
                  <a:lnTo>
                    <a:pt x="9" y="1992"/>
                  </a:lnTo>
                  <a:lnTo>
                    <a:pt x="9" y="1992"/>
                  </a:lnTo>
                  <a:lnTo>
                    <a:pt x="6" y="2000"/>
                  </a:lnTo>
                  <a:lnTo>
                    <a:pt x="4" y="2008"/>
                  </a:lnTo>
                  <a:lnTo>
                    <a:pt x="3" y="2017"/>
                  </a:lnTo>
                  <a:lnTo>
                    <a:pt x="1" y="2025"/>
                  </a:lnTo>
                  <a:lnTo>
                    <a:pt x="0" y="2033"/>
                  </a:lnTo>
                  <a:lnTo>
                    <a:pt x="1" y="2041"/>
                  </a:lnTo>
                  <a:lnTo>
                    <a:pt x="3" y="2050"/>
                  </a:lnTo>
                  <a:lnTo>
                    <a:pt x="4" y="2058"/>
                  </a:lnTo>
                  <a:lnTo>
                    <a:pt x="7" y="2066"/>
                  </a:lnTo>
                  <a:lnTo>
                    <a:pt x="9" y="2074"/>
                  </a:lnTo>
                  <a:lnTo>
                    <a:pt x="13" y="2082"/>
                  </a:lnTo>
                  <a:lnTo>
                    <a:pt x="17" y="2089"/>
                  </a:lnTo>
                  <a:lnTo>
                    <a:pt x="21" y="2096"/>
                  </a:lnTo>
                  <a:lnTo>
                    <a:pt x="27" y="2103"/>
                  </a:lnTo>
                  <a:lnTo>
                    <a:pt x="33" y="2109"/>
                  </a:lnTo>
                  <a:lnTo>
                    <a:pt x="39" y="2115"/>
                  </a:lnTo>
                  <a:lnTo>
                    <a:pt x="39" y="2115"/>
                  </a:lnTo>
                  <a:lnTo>
                    <a:pt x="46" y="2120"/>
                  </a:lnTo>
                  <a:lnTo>
                    <a:pt x="53" y="2126"/>
                  </a:lnTo>
                  <a:lnTo>
                    <a:pt x="61" y="2130"/>
                  </a:lnTo>
                  <a:lnTo>
                    <a:pt x="69" y="2133"/>
                  </a:lnTo>
                  <a:lnTo>
                    <a:pt x="76" y="2136"/>
                  </a:lnTo>
                  <a:lnTo>
                    <a:pt x="84" y="2138"/>
                  </a:lnTo>
                  <a:lnTo>
                    <a:pt x="93" y="2139"/>
                  </a:lnTo>
                  <a:lnTo>
                    <a:pt x="101" y="2140"/>
                  </a:lnTo>
                  <a:lnTo>
                    <a:pt x="109" y="2140"/>
                  </a:lnTo>
                  <a:lnTo>
                    <a:pt x="118" y="2140"/>
                  </a:lnTo>
                  <a:lnTo>
                    <a:pt x="126" y="2139"/>
                  </a:lnTo>
                  <a:lnTo>
                    <a:pt x="134" y="2137"/>
                  </a:lnTo>
                  <a:lnTo>
                    <a:pt x="143" y="2135"/>
                  </a:lnTo>
                  <a:lnTo>
                    <a:pt x="151" y="2132"/>
                  </a:lnTo>
                  <a:lnTo>
                    <a:pt x="158" y="2129"/>
                  </a:lnTo>
                  <a:lnTo>
                    <a:pt x="166" y="2123"/>
                  </a:lnTo>
                  <a:lnTo>
                    <a:pt x="867" y="1682"/>
                  </a:lnTo>
                  <a:lnTo>
                    <a:pt x="1567" y="2123"/>
                  </a:lnTo>
                  <a:lnTo>
                    <a:pt x="1567" y="2123"/>
                  </a:lnTo>
                  <a:lnTo>
                    <a:pt x="1581" y="2131"/>
                  </a:lnTo>
                  <a:lnTo>
                    <a:pt x="1595" y="2136"/>
                  </a:lnTo>
                  <a:lnTo>
                    <a:pt x="1610" y="2139"/>
                  </a:lnTo>
                  <a:lnTo>
                    <a:pt x="1624" y="2140"/>
                  </a:lnTo>
                  <a:lnTo>
                    <a:pt x="1624" y="2140"/>
                  </a:lnTo>
                  <a:lnTo>
                    <a:pt x="1634" y="2140"/>
                  </a:lnTo>
                  <a:lnTo>
                    <a:pt x="1643" y="2139"/>
                  </a:lnTo>
                  <a:lnTo>
                    <a:pt x="1652" y="2137"/>
                  </a:lnTo>
                  <a:lnTo>
                    <a:pt x="1661" y="2134"/>
                  </a:lnTo>
                  <a:lnTo>
                    <a:pt x="1670" y="2131"/>
                  </a:lnTo>
                  <a:lnTo>
                    <a:pt x="1678" y="2127"/>
                  </a:lnTo>
                  <a:lnTo>
                    <a:pt x="1686" y="2121"/>
                  </a:lnTo>
                  <a:lnTo>
                    <a:pt x="1694" y="2115"/>
                  </a:lnTo>
                  <a:lnTo>
                    <a:pt x="1694" y="2115"/>
                  </a:lnTo>
                  <a:lnTo>
                    <a:pt x="1700" y="2109"/>
                  </a:lnTo>
                  <a:lnTo>
                    <a:pt x="1706" y="2103"/>
                  </a:lnTo>
                  <a:lnTo>
                    <a:pt x="1711" y="2096"/>
                  </a:lnTo>
                  <a:lnTo>
                    <a:pt x="1717" y="2089"/>
                  </a:lnTo>
                  <a:lnTo>
                    <a:pt x="1721" y="2082"/>
                  </a:lnTo>
                  <a:lnTo>
                    <a:pt x="1724" y="2074"/>
                  </a:lnTo>
                  <a:lnTo>
                    <a:pt x="1727" y="2066"/>
                  </a:lnTo>
                  <a:lnTo>
                    <a:pt x="1729" y="2058"/>
                  </a:lnTo>
                  <a:lnTo>
                    <a:pt x="1731" y="2050"/>
                  </a:lnTo>
                  <a:lnTo>
                    <a:pt x="1732" y="2041"/>
                  </a:lnTo>
                  <a:lnTo>
                    <a:pt x="1732" y="2033"/>
                  </a:lnTo>
                  <a:lnTo>
                    <a:pt x="1732" y="2025"/>
                  </a:lnTo>
                  <a:lnTo>
                    <a:pt x="1731" y="2017"/>
                  </a:lnTo>
                  <a:lnTo>
                    <a:pt x="1729" y="2008"/>
                  </a:lnTo>
                  <a:lnTo>
                    <a:pt x="1727" y="2000"/>
                  </a:lnTo>
                  <a:lnTo>
                    <a:pt x="1724" y="1992"/>
                  </a:lnTo>
                  <a:lnTo>
                    <a:pt x="997" y="224"/>
                  </a:lnTo>
                  <a:close/>
                  <a:moveTo>
                    <a:pt x="867" y="475"/>
                  </a:moveTo>
                  <a:lnTo>
                    <a:pt x="1062" y="950"/>
                  </a:lnTo>
                  <a:lnTo>
                    <a:pt x="671" y="950"/>
                  </a:lnTo>
                  <a:lnTo>
                    <a:pt x="867" y="475"/>
                  </a:lnTo>
                  <a:close/>
                  <a:moveTo>
                    <a:pt x="337" y="1761"/>
                  </a:moveTo>
                  <a:lnTo>
                    <a:pt x="471" y="1434"/>
                  </a:lnTo>
                  <a:lnTo>
                    <a:pt x="664" y="1556"/>
                  </a:lnTo>
                  <a:lnTo>
                    <a:pt x="337" y="1761"/>
                  </a:lnTo>
                  <a:close/>
                  <a:moveTo>
                    <a:pt x="867" y="1428"/>
                  </a:moveTo>
                  <a:lnTo>
                    <a:pt x="554" y="1232"/>
                  </a:lnTo>
                  <a:lnTo>
                    <a:pt x="583" y="1166"/>
                  </a:lnTo>
                  <a:lnTo>
                    <a:pt x="1151" y="1166"/>
                  </a:lnTo>
                  <a:lnTo>
                    <a:pt x="1178" y="1232"/>
                  </a:lnTo>
                  <a:lnTo>
                    <a:pt x="867" y="1428"/>
                  </a:lnTo>
                  <a:close/>
                  <a:moveTo>
                    <a:pt x="1069" y="1556"/>
                  </a:moveTo>
                  <a:lnTo>
                    <a:pt x="1261" y="1434"/>
                  </a:lnTo>
                  <a:lnTo>
                    <a:pt x="1396" y="1761"/>
                  </a:lnTo>
                  <a:lnTo>
                    <a:pt x="1069" y="1556"/>
                  </a:lnTo>
                  <a:close/>
                </a:path>
              </a:pathLst>
            </a:cu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dirty="0">
                <a:latin typeface="KT서체 Light" panose="020B0600000101010101" pitchFamily="50" charset="-127"/>
                <a:ea typeface="KT서체 Light" panose="020B0600000101010101" pitchFamily="50" charset="-127"/>
              </a:endParaRPr>
            </a:p>
          </p:txBody>
        </p:sp>
      </p:grpSp>
      <p:sp>
        <p:nvSpPr>
          <p:cNvPr id="14" name="TextBox 13">
            <a:extLst>
              <a:ext uri="{FF2B5EF4-FFF2-40B4-BE49-F238E27FC236}">
                <a16:creationId xmlns:a16="http://schemas.microsoft.com/office/drawing/2014/main" id="{840CE105-B741-4634-844B-A8478123D138}"/>
              </a:ext>
            </a:extLst>
          </p:cNvPr>
          <p:cNvSpPr txBox="1"/>
          <p:nvPr/>
        </p:nvSpPr>
        <p:spPr>
          <a:xfrm>
            <a:off x="6505141" y="3168481"/>
            <a:ext cx="1131249" cy="369332"/>
          </a:xfrm>
          <a:prstGeom prst="rect">
            <a:avLst/>
          </a:prstGeom>
          <a:noFill/>
        </p:spPr>
        <p:txBody>
          <a:bodyPr wrap="square" rtlCol="0">
            <a:spAutoFit/>
          </a:bodyPr>
          <a:lstStyle/>
          <a:p>
            <a:pPr algn="ctr"/>
            <a:r>
              <a:rPr lang="en-US" altLang="ko-KR" dirty="0"/>
              <a:t>NTN</a:t>
            </a:r>
            <a:endParaRPr lang="ko-KR" altLang="en-US"/>
          </a:p>
        </p:txBody>
      </p:sp>
      <p:sp>
        <p:nvSpPr>
          <p:cNvPr id="15" name="TextBox 14">
            <a:extLst>
              <a:ext uri="{FF2B5EF4-FFF2-40B4-BE49-F238E27FC236}">
                <a16:creationId xmlns:a16="http://schemas.microsoft.com/office/drawing/2014/main" id="{4DD16AF4-A1B7-4B60-B7EE-1538C8CBEB43}"/>
              </a:ext>
            </a:extLst>
          </p:cNvPr>
          <p:cNvSpPr txBox="1"/>
          <p:nvPr/>
        </p:nvSpPr>
        <p:spPr>
          <a:xfrm>
            <a:off x="6394743" y="5046431"/>
            <a:ext cx="1352044" cy="369332"/>
          </a:xfrm>
          <a:prstGeom prst="rect">
            <a:avLst/>
          </a:prstGeom>
          <a:noFill/>
        </p:spPr>
        <p:txBody>
          <a:bodyPr wrap="square" rtlCol="0">
            <a:spAutoFit/>
          </a:bodyPr>
          <a:lstStyle/>
          <a:p>
            <a:pPr algn="ctr"/>
            <a:r>
              <a:rPr lang="en-US" altLang="ko-KR" dirty="0" err="1"/>
              <a:t>gNB</a:t>
            </a:r>
            <a:r>
              <a:rPr lang="en-US" altLang="ko-KR" dirty="0"/>
              <a:t>/</a:t>
            </a:r>
            <a:r>
              <a:rPr lang="en-US" altLang="ko-KR" dirty="0" err="1"/>
              <a:t>eNB</a:t>
            </a:r>
            <a:endParaRPr lang="ko-KR" altLang="en-US"/>
          </a:p>
        </p:txBody>
      </p:sp>
    </p:spTree>
    <p:extLst>
      <p:ext uri="{BB962C8B-B14F-4D97-AF65-F5344CB8AC3E}">
        <p14:creationId xmlns:p14="http://schemas.microsoft.com/office/powerpoint/2010/main" val="134020390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F1695422-F0F9-47FF-A768-033F03360F3D}"/>
              </a:ext>
            </a:extLst>
          </p:cNvPr>
          <p:cNvSpPr>
            <a:spLocks noGrp="1"/>
          </p:cNvSpPr>
          <p:nvPr>
            <p:ph type="title"/>
          </p:nvPr>
        </p:nvSpPr>
        <p:spPr/>
        <p:txBody>
          <a:bodyPr/>
          <a:lstStyle/>
          <a:p>
            <a:r>
              <a:rPr lang="en-US" altLang="ko-KR" dirty="0"/>
              <a:t>Ambient IoT</a:t>
            </a:r>
            <a:endParaRPr lang="ko-KR" altLang="en-US" dirty="0"/>
          </a:p>
        </p:txBody>
      </p:sp>
      <p:sp>
        <p:nvSpPr>
          <p:cNvPr id="3" name="내용 개체 틀 2">
            <a:extLst>
              <a:ext uri="{FF2B5EF4-FFF2-40B4-BE49-F238E27FC236}">
                <a16:creationId xmlns:a16="http://schemas.microsoft.com/office/drawing/2014/main" id="{CAC03757-8774-4B01-9069-8E63B11345A5}"/>
              </a:ext>
            </a:extLst>
          </p:cNvPr>
          <p:cNvSpPr>
            <a:spLocks noGrp="1"/>
          </p:cNvSpPr>
          <p:nvPr>
            <p:ph idx="1"/>
          </p:nvPr>
        </p:nvSpPr>
        <p:spPr/>
        <p:txBody>
          <a:bodyPr/>
          <a:lstStyle/>
          <a:p>
            <a:pPr>
              <a:lnSpc>
                <a:spcPct val="100000"/>
              </a:lnSpc>
              <a:spcAft>
                <a:spcPts val="600"/>
              </a:spcAft>
            </a:pPr>
            <a:r>
              <a:rPr lang="en-US" altLang="ko-KR" sz="1800" dirty="0"/>
              <a:t> </a:t>
            </a:r>
            <a:r>
              <a:rPr lang="en-US" altLang="ko-KR" sz="1800" dirty="0">
                <a:latin typeface="Calibri" panose="020F0502020204030204" pitchFamily="34" charset="0"/>
                <a:cs typeface="Calibri" panose="020F0502020204030204" pitchFamily="34" charset="0"/>
              </a:rPr>
              <a:t>Items newly discussed in SA1 [</a:t>
            </a:r>
            <a:r>
              <a:rPr lang="en-US" altLang="ko-KR" sz="1800" dirty="0" err="1">
                <a:latin typeface="Calibri" panose="020F0502020204030204" pitchFamily="34" charset="0"/>
                <a:cs typeface="Calibri" panose="020F0502020204030204" pitchFamily="34" charset="0"/>
              </a:rPr>
              <a:t>FS_Ambient</a:t>
            </a:r>
            <a:r>
              <a:rPr lang="en-US" altLang="ko-KR" sz="1800" dirty="0">
                <a:latin typeface="Calibri" panose="020F0502020204030204" pitchFamily="34" charset="0"/>
                <a:cs typeface="Calibri" panose="020F0502020204030204" pitchFamily="34" charset="0"/>
              </a:rPr>
              <a:t> IoT] Rel-19 and RAN</a:t>
            </a:r>
            <a:r>
              <a:rPr lang="ko-KR" altLang="en-US" sz="1800" dirty="0">
                <a:latin typeface="Calibri" panose="020F0502020204030204" pitchFamily="34" charset="0"/>
                <a:cs typeface="Calibri" panose="020F0502020204030204" pitchFamily="34" charset="0"/>
              </a:rPr>
              <a:t> </a:t>
            </a:r>
            <a:r>
              <a:rPr lang="en-US" altLang="ko-KR" sz="1800" dirty="0">
                <a:latin typeface="Calibri" panose="020F0502020204030204" pitchFamily="34" charset="0"/>
                <a:cs typeface="Calibri" panose="020F0502020204030204" pitchFamily="34" charset="0"/>
              </a:rPr>
              <a:t>Plenary</a:t>
            </a:r>
            <a:r>
              <a:rPr lang="ko-KR" altLang="en-US" sz="1800" dirty="0">
                <a:latin typeface="Calibri" panose="020F0502020204030204" pitchFamily="34" charset="0"/>
                <a:cs typeface="Calibri" panose="020F0502020204030204" pitchFamily="34" charset="0"/>
              </a:rPr>
              <a:t> </a:t>
            </a:r>
            <a:r>
              <a:rPr lang="en-US" altLang="ko-KR" sz="1800" dirty="0">
                <a:latin typeface="Calibri" panose="020F0502020204030204" pitchFamily="34" charset="0"/>
                <a:cs typeface="Calibri" panose="020F0502020204030204" pitchFamily="34" charset="0"/>
              </a:rPr>
              <a:t>[</a:t>
            </a:r>
            <a:r>
              <a:rPr lang="en-US" altLang="ko-KR" sz="1800" dirty="0" err="1">
                <a:latin typeface="Calibri" panose="020F0502020204030204" pitchFamily="34" charset="0"/>
                <a:cs typeface="Calibri" panose="020F0502020204030204" pitchFamily="34" charset="0"/>
              </a:rPr>
              <a:t>FS_Ambient_IoT_RAN</a:t>
            </a:r>
            <a:r>
              <a:rPr lang="en-US" altLang="ko-KR" sz="1800" dirty="0">
                <a:latin typeface="Calibri" panose="020F0502020204030204" pitchFamily="34" charset="0"/>
                <a:cs typeface="Calibri" panose="020F0502020204030204" pitchFamily="34" charset="0"/>
              </a:rPr>
              <a:t>]</a:t>
            </a:r>
            <a:r>
              <a:rPr lang="ko-KR" altLang="en-US" sz="1800" dirty="0">
                <a:latin typeface="Calibri" panose="020F0502020204030204" pitchFamily="34" charset="0"/>
                <a:cs typeface="Calibri" panose="020F0502020204030204" pitchFamily="34" charset="0"/>
              </a:rPr>
              <a:t> </a:t>
            </a:r>
            <a:r>
              <a:rPr lang="en-US" altLang="ko-KR" sz="1800" dirty="0">
                <a:latin typeface="Calibri" panose="020F0502020204030204" pitchFamily="34" charset="0"/>
                <a:cs typeface="Calibri" panose="020F0502020204030204" pitchFamily="34" charset="0"/>
              </a:rPr>
              <a:t>Rel-18</a:t>
            </a:r>
          </a:p>
          <a:p>
            <a:pPr lvl="1">
              <a:lnSpc>
                <a:spcPct val="110000"/>
              </a:lnSpc>
              <a:spcBef>
                <a:spcPts val="0"/>
              </a:spcBef>
              <a:buFont typeface="Calibri" panose="020F0502020204030204" pitchFamily="34" charset="0"/>
              <a:buChar char="-"/>
            </a:pPr>
            <a:r>
              <a:rPr lang="en-US" altLang="ko-KR" sz="1500" dirty="0">
                <a:latin typeface="Calibri" panose="020F0502020204030204" pitchFamily="34" charset="0"/>
                <a:cs typeface="Calibri" panose="020F0502020204030204" pitchFamily="34" charset="0"/>
              </a:rPr>
              <a:t>Ambient IoT device is powered by energy harvesting, being either battery-less or with limited energy storage capability</a:t>
            </a:r>
          </a:p>
          <a:p>
            <a:pPr lvl="1">
              <a:lnSpc>
                <a:spcPct val="110000"/>
              </a:lnSpc>
              <a:spcBef>
                <a:spcPts val="0"/>
              </a:spcBef>
              <a:buFont typeface="Calibri" panose="020F0502020204030204" pitchFamily="34" charset="0"/>
              <a:buChar char="-"/>
            </a:pPr>
            <a:r>
              <a:rPr lang="en-US" altLang="ko-KR" sz="1500" dirty="0">
                <a:latin typeface="Calibri" panose="020F0502020204030204" pitchFamily="34" charset="0"/>
                <a:cs typeface="Calibri" panose="020F0502020204030204" pitchFamily="34" charset="0"/>
              </a:rPr>
              <a:t>Supporting ultra-low power consumption and ultra-low complexity IoT devices under extreme environmental conditions</a:t>
            </a:r>
          </a:p>
          <a:p>
            <a:pPr lvl="1">
              <a:lnSpc>
                <a:spcPct val="110000"/>
              </a:lnSpc>
              <a:spcBef>
                <a:spcPts val="0"/>
              </a:spcBef>
              <a:buFont typeface="Calibri" panose="020F0502020204030204" pitchFamily="34" charset="0"/>
              <a:buChar char="-"/>
            </a:pPr>
            <a:r>
              <a:rPr lang="en-US" altLang="ko-KR" sz="1500" dirty="0">
                <a:latin typeface="Calibri" panose="020F0502020204030204" pitchFamily="34" charset="0"/>
                <a:cs typeface="Calibri" panose="020F0502020204030204" pitchFamily="34" charset="0"/>
              </a:rPr>
              <a:t>Supporting the Ambient IoT services, considering both active tag and passive tag</a:t>
            </a:r>
          </a:p>
          <a:p>
            <a:pPr>
              <a:lnSpc>
                <a:spcPct val="100000"/>
              </a:lnSpc>
              <a:spcAft>
                <a:spcPts val="600"/>
              </a:spcAft>
            </a:pPr>
            <a:r>
              <a:rPr lang="en-US" altLang="ko-KR" sz="1800" dirty="0">
                <a:latin typeface="Calibri" panose="020F0502020204030204" pitchFamily="34" charset="0"/>
                <a:cs typeface="Calibri" panose="020F0502020204030204" pitchFamily="34" charset="0"/>
              </a:rPr>
              <a:t>Items to be discussed in Rel-19 </a:t>
            </a:r>
          </a:p>
          <a:p>
            <a:pPr lvl="1">
              <a:lnSpc>
                <a:spcPct val="100000"/>
              </a:lnSpc>
              <a:spcBef>
                <a:spcPts val="0"/>
              </a:spcBef>
              <a:buFont typeface="Calibri" panose="020F0502020204030204" pitchFamily="34" charset="0"/>
              <a:buChar char="-"/>
            </a:pPr>
            <a:r>
              <a:rPr lang="en-US" altLang="ko-KR" sz="1500" dirty="0">
                <a:latin typeface="Calibri" panose="020F0502020204030204" pitchFamily="34" charset="0"/>
                <a:cs typeface="Calibri" panose="020F0502020204030204" pitchFamily="34" charset="0"/>
              </a:rPr>
              <a:t>Architecture requirements to support Ambient IoT service within 5GS</a:t>
            </a:r>
          </a:p>
          <a:p>
            <a:pPr lvl="1">
              <a:lnSpc>
                <a:spcPct val="100000"/>
              </a:lnSpc>
              <a:spcBef>
                <a:spcPts val="0"/>
              </a:spcBef>
              <a:buFont typeface="Calibri" panose="020F0502020204030204" pitchFamily="34" charset="0"/>
              <a:buChar char="-"/>
            </a:pPr>
            <a:r>
              <a:rPr lang="en-US" altLang="ko-KR" sz="1500" dirty="0">
                <a:latin typeface="Calibri" panose="020F0502020204030204" pitchFamily="34" charset="0"/>
                <a:cs typeface="Calibri" panose="020F0502020204030204" pitchFamily="34" charset="0"/>
              </a:rPr>
              <a:t>Registration and Connection Management for Ambient IoT devices</a:t>
            </a:r>
          </a:p>
          <a:p>
            <a:endParaRPr lang="ko-KR" altLang="en-US" dirty="0"/>
          </a:p>
        </p:txBody>
      </p:sp>
      <p:pic>
        <p:nvPicPr>
          <p:cNvPr id="4" name="Picture 6" descr="확대이미지">
            <a:extLst>
              <a:ext uri="{FF2B5EF4-FFF2-40B4-BE49-F238E27FC236}">
                <a16:creationId xmlns:a16="http://schemas.microsoft.com/office/drawing/2014/main" id="{5E762796-724D-4D58-968D-05215E2EBDC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934" t="47747" b="1"/>
          <a:stretch/>
        </p:blipFill>
        <p:spPr bwMode="auto">
          <a:xfrm>
            <a:off x="1432771" y="4015281"/>
            <a:ext cx="4532670" cy="202527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0B00157-5ABE-46E2-BBBF-DEAC9A7E7605}"/>
              </a:ext>
            </a:extLst>
          </p:cNvPr>
          <p:cNvSpPr txBox="1"/>
          <p:nvPr/>
        </p:nvSpPr>
        <p:spPr>
          <a:xfrm>
            <a:off x="368125" y="6034901"/>
            <a:ext cx="6571143" cy="276999"/>
          </a:xfrm>
          <a:prstGeom prst="rect">
            <a:avLst/>
          </a:prstGeom>
          <a:noFill/>
        </p:spPr>
        <p:txBody>
          <a:bodyPr wrap="square">
            <a:spAutoFit/>
          </a:bodyPr>
          <a:lstStyle/>
          <a:p>
            <a:pPr algn="ctr">
              <a:spcAft>
                <a:spcPts val="900"/>
              </a:spcAft>
            </a:pPr>
            <a:r>
              <a:rPr lang="en-GB" sz="1200" dirty="0">
                <a:effectLst/>
                <a:latin typeface="Calibri" panose="020F0502020204030204" pitchFamily="34" charset="0"/>
                <a:ea typeface="Times New Roman" panose="02020603050405020304" pitchFamily="18" charset="0"/>
                <a:cs typeface="Calibri" panose="020F0502020204030204" pitchFamily="34" charset="0"/>
              </a:rPr>
              <a:t>&lt;</a:t>
            </a:r>
            <a:r>
              <a:rPr lang="nl-NL" sz="1200" dirty="0">
                <a:latin typeface="Calibri" panose="020F0502020204030204" pitchFamily="34" charset="0"/>
                <a:ea typeface="Times New Roman" panose="02020603050405020304" pitchFamily="18" charset="0"/>
                <a:cs typeface="Calibri" panose="020F0502020204030204" pitchFamily="34" charset="0"/>
              </a:rPr>
              <a:t>U</a:t>
            </a:r>
            <a:r>
              <a:rPr lang="nl-NL" altLang="ko-KR" sz="1200" dirty="0">
                <a:effectLst/>
                <a:latin typeface="Calibri" panose="020F0502020204030204" pitchFamily="34" charset="0"/>
                <a:ea typeface="Times New Roman" panose="02020603050405020304" pitchFamily="18" charset="0"/>
                <a:cs typeface="Calibri" panose="020F0502020204030204" pitchFamily="34" charset="0"/>
              </a:rPr>
              <a:t>se</a:t>
            </a:r>
            <a:r>
              <a:rPr lang="en-US" altLang="ko-KR" sz="1200" dirty="0">
                <a:effectLst/>
                <a:latin typeface="Calibri" panose="020F0502020204030204" pitchFamily="34" charset="0"/>
                <a:ea typeface="Times New Roman" panose="02020603050405020304" pitchFamily="18" charset="0"/>
                <a:cs typeface="Calibri" panose="020F0502020204030204" pitchFamily="34" charset="0"/>
              </a:rPr>
              <a:t>-case of Ambient IoT - Smart Logistics </a:t>
            </a:r>
            <a:r>
              <a:rPr lang="en-US" altLang="ko-KR" sz="1200" dirty="0">
                <a:latin typeface="Calibri" panose="020F0502020204030204" pitchFamily="34" charset="0"/>
                <a:ea typeface="Times New Roman" panose="02020603050405020304" pitchFamily="18" charset="0"/>
                <a:cs typeface="Calibri" panose="020F0502020204030204" pitchFamily="34" charset="0"/>
              </a:rPr>
              <a:t>at</a:t>
            </a:r>
            <a:r>
              <a:rPr lang="en-US" altLang="ko-KR" sz="1200" dirty="0">
                <a:effectLst/>
                <a:latin typeface="Calibri" panose="020F0502020204030204" pitchFamily="34" charset="0"/>
                <a:ea typeface="Times New Roman" panose="02020603050405020304" pitchFamily="18" charset="0"/>
                <a:cs typeface="Calibri" panose="020F0502020204030204" pitchFamily="34" charset="0"/>
              </a:rPr>
              <a:t> shipping port</a:t>
            </a:r>
            <a:r>
              <a:rPr lang="en-GB" sz="1200" dirty="0">
                <a:effectLst/>
                <a:latin typeface="Calibri" panose="020F0502020204030204" pitchFamily="34" charset="0"/>
                <a:ea typeface="Times New Roman" panose="02020603050405020304" pitchFamily="18" charset="0"/>
                <a:cs typeface="Calibri" panose="020F0502020204030204" pitchFamily="34" charset="0"/>
              </a:rPr>
              <a:t>&gt;</a:t>
            </a:r>
            <a:endParaRPr lang="en-KR" sz="1200" dirty="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6" name="그림 5">
            <a:extLst>
              <a:ext uri="{FF2B5EF4-FFF2-40B4-BE49-F238E27FC236}">
                <a16:creationId xmlns:a16="http://schemas.microsoft.com/office/drawing/2014/main" id="{2BBA21AF-3949-4C67-B8B0-31D309A41BAC}"/>
              </a:ext>
            </a:extLst>
          </p:cNvPr>
          <p:cNvPicPr>
            <a:picLocks noChangeAspect="1"/>
          </p:cNvPicPr>
          <p:nvPr/>
        </p:nvPicPr>
        <p:blipFill>
          <a:blip r:embed="rId3"/>
          <a:stretch>
            <a:fillRect/>
          </a:stretch>
        </p:blipFill>
        <p:spPr>
          <a:xfrm>
            <a:off x="6434836" y="3942689"/>
            <a:ext cx="4317043" cy="2330496"/>
          </a:xfrm>
          <a:prstGeom prst="rect">
            <a:avLst/>
          </a:prstGeom>
        </p:spPr>
      </p:pic>
    </p:spTree>
    <p:extLst>
      <p:ext uri="{BB962C8B-B14F-4D97-AF65-F5344CB8AC3E}">
        <p14:creationId xmlns:p14="http://schemas.microsoft.com/office/powerpoint/2010/main" val="364406321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Focus Items - Summary</a:t>
            </a:r>
          </a:p>
        </p:txBody>
      </p:sp>
      <p:sp>
        <p:nvSpPr>
          <p:cNvPr id="6" name="사각형: 잘린 한쪽 모서리 5">
            <a:extLst>
              <a:ext uri="{FF2B5EF4-FFF2-40B4-BE49-F238E27FC236}">
                <a16:creationId xmlns:a16="http://schemas.microsoft.com/office/drawing/2014/main" id="{9C29180A-13DA-420C-ADF4-42ADB20F4978}"/>
              </a:ext>
            </a:extLst>
          </p:cNvPr>
          <p:cNvSpPr/>
          <p:nvPr/>
        </p:nvSpPr>
        <p:spPr>
          <a:xfrm>
            <a:off x="1047844" y="2422924"/>
            <a:ext cx="2568309" cy="1475157"/>
          </a:xfrm>
          <a:prstGeom prst="snip1Rect">
            <a:avLst/>
          </a:prstGeom>
          <a:solidFill>
            <a:srgbClr val="FFC000">
              <a:alpha val="1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latin typeface="Calibri" panose="020F0502020204030204" pitchFamily="34" charset="0"/>
              <a:ea typeface="서울남산 장체L" panose="02020603020101020101" pitchFamily="18" charset="-127"/>
              <a:cs typeface="Calibri" panose="020F0502020204030204" pitchFamily="34" charset="0"/>
            </a:endParaRPr>
          </a:p>
        </p:txBody>
      </p:sp>
      <p:sp>
        <p:nvSpPr>
          <p:cNvPr id="7" name="내용 개체 틀 2">
            <a:extLst>
              <a:ext uri="{FF2B5EF4-FFF2-40B4-BE49-F238E27FC236}">
                <a16:creationId xmlns:a16="http://schemas.microsoft.com/office/drawing/2014/main" id="{B5F3B810-308B-4A06-8C21-5F48AB740FC1}"/>
              </a:ext>
            </a:extLst>
          </p:cNvPr>
          <p:cNvSpPr txBox="1">
            <a:spLocks/>
          </p:cNvSpPr>
          <p:nvPr/>
        </p:nvSpPr>
        <p:spPr>
          <a:xfrm>
            <a:off x="1169497" y="2689556"/>
            <a:ext cx="2315859" cy="1455420"/>
          </a:xfrm>
          <a:prstGeom prst="rect">
            <a:avLst/>
          </a:prstGeom>
        </p:spPr>
        <p:txBody>
          <a:bodyPr vert="horz" lIns="68580" tIns="34290" rIns="68580" bIns="3429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Architectural enhancements for 5G AI/ML </a:t>
            </a:r>
          </a:p>
        </p:txBody>
      </p:sp>
      <p:sp>
        <p:nvSpPr>
          <p:cNvPr id="8" name="모서리가 둥근 직사각형 183">
            <a:extLst>
              <a:ext uri="{FF2B5EF4-FFF2-40B4-BE49-F238E27FC236}">
                <a16:creationId xmlns:a16="http://schemas.microsoft.com/office/drawing/2014/main" id="{140E68B9-ACF3-4CB1-8312-D927F3123581}"/>
              </a:ext>
            </a:extLst>
          </p:cNvPr>
          <p:cNvSpPr/>
          <p:nvPr/>
        </p:nvSpPr>
        <p:spPr>
          <a:xfrm>
            <a:off x="932972" y="2115817"/>
            <a:ext cx="2442240" cy="479465"/>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solidFill>
                <a:schemeClr val="tx1"/>
              </a:solidFill>
              <a:latin typeface="Calibri" panose="020F0502020204030204" pitchFamily="34" charset="0"/>
              <a:cs typeface="Calibri" panose="020F0502020204030204" pitchFamily="34" charset="0"/>
            </a:endParaRPr>
          </a:p>
        </p:txBody>
      </p:sp>
      <p:sp>
        <p:nvSpPr>
          <p:cNvPr id="9" name="직사각형 8">
            <a:extLst>
              <a:ext uri="{FF2B5EF4-FFF2-40B4-BE49-F238E27FC236}">
                <a16:creationId xmlns:a16="http://schemas.microsoft.com/office/drawing/2014/main" id="{3430B5DB-7D3C-4F6C-9834-6778AFBC52C0}"/>
              </a:ext>
            </a:extLst>
          </p:cNvPr>
          <p:cNvSpPr/>
          <p:nvPr/>
        </p:nvSpPr>
        <p:spPr>
          <a:xfrm>
            <a:off x="969924" y="2164684"/>
            <a:ext cx="1623906" cy="369332"/>
          </a:xfrm>
          <a:prstGeom prst="rect">
            <a:avLst/>
          </a:prstGeom>
        </p:spPr>
        <p:txBody>
          <a:bodyPr wrap="none">
            <a:spAutoFit/>
          </a:bodyPr>
          <a:lstStyle/>
          <a:p>
            <a:r>
              <a:rPr lang="en-US" altLang="ko-KR" spc="-100" dirty="0">
                <a:ln w="11430"/>
                <a:latin typeface="Calibri" panose="020F0502020204030204" pitchFamily="34" charset="0"/>
                <a:ea typeface="Ebrima" panose="02000000000000000000" pitchFamily="2" charset="0"/>
                <a:cs typeface="Calibri" panose="020F0502020204030204" pitchFamily="34" charset="0"/>
              </a:rPr>
              <a:t>AI/ML integration</a:t>
            </a:r>
            <a:endParaRPr lang="ko-KR" altLang="en-US" dirty="0">
              <a:latin typeface="Calibri" panose="020F0502020204030204" pitchFamily="34" charset="0"/>
              <a:cs typeface="Calibri" panose="020F0502020204030204" pitchFamily="34" charset="0"/>
            </a:endParaRPr>
          </a:p>
        </p:txBody>
      </p:sp>
      <p:sp>
        <p:nvSpPr>
          <p:cNvPr id="10" name="사각형: 잘린 한쪽 모서리 9">
            <a:extLst>
              <a:ext uri="{FF2B5EF4-FFF2-40B4-BE49-F238E27FC236}">
                <a16:creationId xmlns:a16="http://schemas.microsoft.com/office/drawing/2014/main" id="{0E13F37C-E789-434A-934F-5278972CC854}"/>
              </a:ext>
            </a:extLst>
          </p:cNvPr>
          <p:cNvSpPr/>
          <p:nvPr/>
        </p:nvSpPr>
        <p:spPr>
          <a:xfrm>
            <a:off x="6965399" y="2422923"/>
            <a:ext cx="2571717" cy="1475159"/>
          </a:xfrm>
          <a:prstGeom prst="snip1Rect">
            <a:avLst/>
          </a:prstGeom>
          <a:solidFill>
            <a:srgbClr val="FFC000">
              <a:alpha val="1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latin typeface="Calibri" panose="020F0502020204030204" pitchFamily="34" charset="0"/>
              <a:ea typeface="서울남산 장체L" panose="02020603020101020101" pitchFamily="18" charset="-127"/>
              <a:cs typeface="Calibri" panose="020F0502020204030204" pitchFamily="34" charset="0"/>
            </a:endParaRPr>
          </a:p>
        </p:txBody>
      </p:sp>
      <p:sp>
        <p:nvSpPr>
          <p:cNvPr id="11" name="내용 개체 틀 2">
            <a:extLst>
              <a:ext uri="{FF2B5EF4-FFF2-40B4-BE49-F238E27FC236}">
                <a16:creationId xmlns:a16="http://schemas.microsoft.com/office/drawing/2014/main" id="{58AEBEB2-F127-4FFE-80CC-7E0BB715FFAF}"/>
              </a:ext>
            </a:extLst>
          </p:cNvPr>
          <p:cNvSpPr txBox="1">
            <a:spLocks/>
          </p:cNvSpPr>
          <p:nvPr/>
        </p:nvSpPr>
        <p:spPr>
          <a:xfrm>
            <a:off x="6994159" y="2649668"/>
            <a:ext cx="2298218" cy="1160234"/>
          </a:xfrm>
          <a:prstGeom prst="rect">
            <a:avLst/>
          </a:prstGeom>
        </p:spPr>
        <p:txBody>
          <a:bodyPr vert="horz" lIns="68580" tIns="34290" rIns="68580" bIns="3429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Enhancement of satellite access and backhaul</a:t>
            </a:r>
          </a:p>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VMR (Vehicle-Mounted Relay) enhancements</a:t>
            </a:r>
          </a:p>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Ambient IoT </a:t>
            </a:r>
          </a:p>
          <a:p>
            <a:pPr marL="0" indent="0">
              <a:lnSpc>
                <a:spcPct val="100000"/>
              </a:lnSpc>
              <a:spcBef>
                <a:spcPts val="0"/>
              </a:spcBef>
            </a:pPr>
            <a:endParaRPr lang="en-GB" altLang="ko-KR" sz="1200" dirty="0">
              <a:latin typeface="Calibri" panose="020F0502020204030204" pitchFamily="34" charset="0"/>
              <a:ea typeface="Ebrima" panose="02000000000000000000" pitchFamily="2" charset="0"/>
              <a:cs typeface="Calibri" panose="020F0502020204030204" pitchFamily="34" charset="0"/>
            </a:endParaRPr>
          </a:p>
        </p:txBody>
      </p:sp>
      <p:sp>
        <p:nvSpPr>
          <p:cNvPr id="12" name="모서리가 둥근 직사각형 183">
            <a:extLst>
              <a:ext uri="{FF2B5EF4-FFF2-40B4-BE49-F238E27FC236}">
                <a16:creationId xmlns:a16="http://schemas.microsoft.com/office/drawing/2014/main" id="{91FD25B3-2970-4120-BB12-89F6768550AE}"/>
              </a:ext>
            </a:extLst>
          </p:cNvPr>
          <p:cNvSpPr/>
          <p:nvPr/>
        </p:nvSpPr>
        <p:spPr>
          <a:xfrm>
            <a:off x="6850527" y="2115817"/>
            <a:ext cx="2441850" cy="48064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solidFill>
                <a:schemeClr val="tx1"/>
              </a:solidFill>
              <a:latin typeface="Calibri" panose="020F0502020204030204" pitchFamily="34" charset="0"/>
              <a:cs typeface="Calibri" panose="020F0502020204030204" pitchFamily="34" charset="0"/>
            </a:endParaRPr>
          </a:p>
        </p:txBody>
      </p:sp>
      <p:sp>
        <p:nvSpPr>
          <p:cNvPr id="13" name="직사각형 12">
            <a:extLst>
              <a:ext uri="{FF2B5EF4-FFF2-40B4-BE49-F238E27FC236}">
                <a16:creationId xmlns:a16="http://schemas.microsoft.com/office/drawing/2014/main" id="{AA7DC9AF-1914-4998-80D9-3D667BB8ED4B}"/>
              </a:ext>
            </a:extLst>
          </p:cNvPr>
          <p:cNvSpPr/>
          <p:nvPr/>
        </p:nvSpPr>
        <p:spPr>
          <a:xfrm>
            <a:off x="6965399" y="2164684"/>
            <a:ext cx="2649638" cy="369332"/>
          </a:xfrm>
          <a:prstGeom prst="rect">
            <a:avLst/>
          </a:prstGeom>
        </p:spPr>
        <p:txBody>
          <a:bodyPr wrap="square">
            <a:spAutoFit/>
          </a:bodyPr>
          <a:lstStyle/>
          <a:p>
            <a:r>
              <a:rPr lang="en-US" altLang="ko-KR" spc="-100" dirty="0">
                <a:ln w="11430"/>
                <a:latin typeface="Calibri" panose="020F0502020204030204" pitchFamily="34" charset="0"/>
                <a:ea typeface="Ebrima" panose="02000000000000000000" pitchFamily="2" charset="0"/>
                <a:cs typeface="Calibri" panose="020F0502020204030204" pitchFamily="34" charset="0"/>
              </a:rPr>
              <a:t>Verticals &amp; new</a:t>
            </a:r>
            <a:r>
              <a:rPr lang="ko-KR" altLang="en-US" spc="-100" dirty="0">
                <a:ln w="11430"/>
                <a:latin typeface="Calibri" panose="020F0502020204030204" pitchFamily="34" charset="0"/>
                <a:ea typeface="Ebrima" panose="02000000000000000000" pitchFamily="2" charset="0"/>
                <a:cs typeface="Calibri" panose="020F0502020204030204" pitchFamily="34" charset="0"/>
              </a:rPr>
              <a:t> </a:t>
            </a:r>
            <a:r>
              <a:rPr lang="en-US" altLang="ko-KR" spc="-100" dirty="0">
                <a:ln w="11430"/>
                <a:latin typeface="Calibri" panose="020F0502020204030204" pitchFamily="34" charset="0"/>
                <a:ea typeface="Ebrima" panose="02000000000000000000" pitchFamily="2" charset="0"/>
                <a:cs typeface="Calibri" panose="020F0502020204030204" pitchFamily="34" charset="0"/>
              </a:rPr>
              <a:t>services  </a:t>
            </a:r>
          </a:p>
        </p:txBody>
      </p:sp>
      <p:pic>
        <p:nvPicPr>
          <p:cNvPr id="14" name="그림 13">
            <a:extLst>
              <a:ext uri="{FF2B5EF4-FFF2-40B4-BE49-F238E27FC236}">
                <a16:creationId xmlns:a16="http://schemas.microsoft.com/office/drawing/2014/main" id="{DB82B03C-934B-4AC4-AC80-CAEFF72C95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88943" y="2636225"/>
            <a:ext cx="1759807" cy="1094991"/>
          </a:xfrm>
          <a:prstGeom prst="rect">
            <a:avLst/>
          </a:prstGeom>
        </p:spPr>
      </p:pic>
      <p:sp>
        <p:nvSpPr>
          <p:cNvPr id="15" name="텍스트 개체 틀 2">
            <a:extLst>
              <a:ext uri="{FF2B5EF4-FFF2-40B4-BE49-F238E27FC236}">
                <a16:creationId xmlns:a16="http://schemas.microsoft.com/office/drawing/2014/main" id="{6FBC2B04-C372-4F56-9268-287B3AAC15E9}"/>
              </a:ext>
            </a:extLst>
          </p:cNvPr>
          <p:cNvSpPr txBox="1">
            <a:spLocks/>
          </p:cNvSpPr>
          <p:nvPr/>
        </p:nvSpPr>
        <p:spPr>
          <a:xfrm>
            <a:off x="721956" y="4261540"/>
            <a:ext cx="9349774" cy="169008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eaLnBrk="0" latinLnBrk="0">
              <a:defRPr/>
            </a:pPr>
            <a:r>
              <a:rPr lang="en-GB" altLang="ko-KR" sz="2000" dirty="0">
                <a:latin typeface="Calibri" panose="020F0502020204030204" pitchFamily="34" charset="0"/>
                <a:ea typeface="Ebrima" panose="02000000000000000000" pitchFamily="2" charset="0"/>
                <a:cs typeface="Calibri" panose="020F0502020204030204" pitchFamily="34" charset="0"/>
              </a:rPr>
              <a:t>Preparatory works for 6G should be also considered</a:t>
            </a:r>
            <a:r>
              <a:rPr lang="en-US" altLang="ko-KR" sz="2000" dirty="0">
                <a:latin typeface="Calibri" panose="020F0502020204030204" pitchFamily="34" charset="0"/>
                <a:ea typeface="Ebrima" panose="02000000000000000000" pitchFamily="2" charset="0"/>
                <a:cs typeface="Calibri" panose="020F0502020204030204" pitchFamily="34" charset="0"/>
              </a:rPr>
              <a:t> (not limited to Rel-19) </a:t>
            </a:r>
            <a:endParaRPr lang="en-GB" altLang="ko-KR" sz="2000" dirty="0">
              <a:latin typeface="Calibri" panose="020F0502020204030204" pitchFamily="34" charset="0"/>
              <a:ea typeface="Ebrima" panose="02000000000000000000" pitchFamily="2" charset="0"/>
              <a:cs typeface="Calibri" panose="020F0502020204030204" pitchFamily="34" charset="0"/>
            </a:endParaRPr>
          </a:p>
          <a:p>
            <a:pPr lvl="1" eaLnBrk="0" latinLnBrk="0">
              <a:defRPr/>
            </a:pPr>
            <a:r>
              <a:rPr lang="en-US" altLang="ko-KR" sz="1500" dirty="0">
                <a:latin typeface="Calibri" panose="020F0502020204030204" pitchFamily="34" charset="0"/>
                <a:ea typeface="Ebrima" panose="02000000000000000000" pitchFamily="2" charset="0"/>
                <a:cs typeface="Calibri" panose="020F0502020204030204" pitchFamily="34" charset="0"/>
              </a:rPr>
              <a:t>Integration of sensing and communication </a:t>
            </a:r>
          </a:p>
          <a:p>
            <a:pPr lvl="1" eaLnBrk="0" latinLnBrk="0">
              <a:defRPr/>
            </a:pPr>
            <a:r>
              <a:rPr lang="en-US" altLang="ko-KR" sz="1500" dirty="0">
                <a:latin typeface="Calibri" panose="020F0502020204030204" pitchFamily="34" charset="0"/>
                <a:ea typeface="Ebrima" panose="02000000000000000000" pitchFamily="2" charset="0"/>
                <a:cs typeface="Calibri" panose="020F0502020204030204" pitchFamily="34" charset="0"/>
              </a:rPr>
              <a:t>Integration of computing, routing, and storage capabilities</a:t>
            </a:r>
          </a:p>
          <a:p>
            <a:pPr lvl="1" eaLnBrk="0" latinLnBrk="0">
              <a:defRPr/>
            </a:pPr>
            <a:r>
              <a:rPr lang="en-US" altLang="ko-KR" sz="1500" dirty="0">
                <a:latin typeface="Calibri" panose="020F0502020204030204" pitchFamily="34" charset="0"/>
                <a:ea typeface="Ebrima" panose="02000000000000000000" pitchFamily="2" charset="0"/>
                <a:cs typeface="Calibri" panose="020F0502020204030204" pitchFamily="34" charset="0"/>
              </a:rPr>
              <a:t>RAN-Core convergence: Evolution of SBA</a:t>
            </a:r>
          </a:p>
          <a:p>
            <a:pPr lvl="1" eaLnBrk="0" latinLnBrk="0">
              <a:defRPr/>
            </a:pPr>
            <a:r>
              <a:rPr lang="en-US" altLang="ko-KR" sz="1500" dirty="0">
                <a:latin typeface="Calibri" panose="020F0502020204030204" pitchFamily="34" charset="0"/>
                <a:ea typeface="Ebrima" panose="02000000000000000000" pitchFamily="2" charset="0"/>
                <a:cs typeface="Calibri" panose="020F0502020204030204" pitchFamily="34" charset="0"/>
              </a:rPr>
              <a:t>Highly reliable mobile networks based on Digital Twin Network</a:t>
            </a:r>
          </a:p>
          <a:p>
            <a:pPr lvl="1" eaLnBrk="0" latinLnBrk="0">
              <a:defRPr/>
            </a:pPr>
            <a:r>
              <a:rPr lang="en-US" altLang="ko-KR" sz="1500" dirty="0">
                <a:latin typeface="Calibri" panose="020F0502020204030204" pitchFamily="34" charset="0"/>
                <a:ea typeface="Ebrima" panose="02000000000000000000" pitchFamily="2" charset="0"/>
                <a:cs typeface="Calibri" panose="020F0502020204030204" pitchFamily="34" charset="0"/>
              </a:rPr>
              <a:t>Network of sub-networks</a:t>
            </a:r>
          </a:p>
          <a:p>
            <a:pPr lvl="1" eaLnBrk="0" latinLnBrk="0">
              <a:defRPr/>
            </a:pPr>
            <a:endParaRPr lang="en-US" altLang="ko-KR" sz="1600" dirty="0">
              <a:latin typeface="Calibri" panose="020F0502020204030204" pitchFamily="34" charset="0"/>
              <a:ea typeface="Ebrima" panose="02000000000000000000" pitchFamily="2" charset="0"/>
              <a:cs typeface="Calibri" panose="020F0502020204030204" pitchFamily="34" charset="0"/>
            </a:endParaRPr>
          </a:p>
          <a:p>
            <a:pPr eaLnBrk="0" latinLnBrk="0">
              <a:defRPr/>
            </a:pPr>
            <a:endParaRPr lang="en-US" altLang="ko-KR" sz="2000" dirty="0">
              <a:latin typeface="Calibri" panose="020F0502020204030204" pitchFamily="34" charset="0"/>
              <a:ea typeface="Ebrima" panose="02000000000000000000" pitchFamily="2" charset="0"/>
              <a:cs typeface="Calibri" panose="020F0502020204030204" pitchFamily="34" charset="0"/>
            </a:endParaRPr>
          </a:p>
          <a:p>
            <a:pPr eaLnBrk="0" latinLnBrk="0">
              <a:defRPr/>
            </a:pPr>
            <a:endParaRPr lang="ko-KR" altLang="en-US" sz="2000" dirty="0">
              <a:latin typeface="Calibri" panose="020F0502020204030204" pitchFamily="34" charset="0"/>
              <a:ea typeface="다음_Regular" panose="02000603060000000000" pitchFamily="2" charset="-127"/>
              <a:cs typeface="Calibri" panose="020F0502020204030204" pitchFamily="34" charset="0"/>
            </a:endParaRPr>
          </a:p>
          <a:p>
            <a:pPr eaLnBrk="0" latinLnBrk="0">
              <a:defRPr/>
            </a:pPr>
            <a:endParaRPr lang="ko-KR" altLang="en-US" sz="2000" dirty="0">
              <a:latin typeface="Calibri" panose="020F0502020204030204" pitchFamily="34" charset="0"/>
              <a:ea typeface="다음_Regular" panose="02000603060000000000" pitchFamily="2" charset="-127"/>
              <a:cs typeface="Calibri" panose="020F0502020204030204" pitchFamily="34" charset="0"/>
            </a:endParaRPr>
          </a:p>
          <a:p>
            <a:pPr lvl="1" eaLnBrk="0" latinLnBrk="0">
              <a:defRPr/>
            </a:pPr>
            <a:endParaRPr lang="en-US" altLang="ko-KR" sz="3200" dirty="0">
              <a:solidFill>
                <a:srgbClr val="002060"/>
              </a:solidFill>
              <a:latin typeface="Calibri" panose="020F0502020204030204" pitchFamily="34" charset="0"/>
              <a:ea typeface="Ebrima" panose="02000000000000000000" pitchFamily="2" charset="0"/>
              <a:cs typeface="Calibri" panose="020F0502020204030204" pitchFamily="34" charset="0"/>
            </a:endParaRPr>
          </a:p>
        </p:txBody>
      </p:sp>
      <p:sp>
        <p:nvSpPr>
          <p:cNvPr id="16" name="사각형: 잘린 한쪽 모서리 15">
            <a:extLst>
              <a:ext uri="{FF2B5EF4-FFF2-40B4-BE49-F238E27FC236}">
                <a16:creationId xmlns:a16="http://schemas.microsoft.com/office/drawing/2014/main" id="{05A14BB4-18A1-423B-AE09-6472E9AFD0EB}"/>
              </a:ext>
            </a:extLst>
          </p:cNvPr>
          <p:cNvSpPr/>
          <p:nvPr/>
        </p:nvSpPr>
        <p:spPr>
          <a:xfrm>
            <a:off x="3933801" y="2422923"/>
            <a:ext cx="2724557" cy="1475158"/>
          </a:xfrm>
          <a:prstGeom prst="snip1Rect">
            <a:avLst/>
          </a:prstGeom>
          <a:solidFill>
            <a:srgbClr val="FFC000">
              <a:alpha val="1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latin typeface="Calibri" panose="020F0502020204030204" pitchFamily="34" charset="0"/>
              <a:ea typeface="서울남산 장체L" panose="02020603020101020101" pitchFamily="18" charset="-127"/>
              <a:cs typeface="Calibri" panose="020F0502020204030204" pitchFamily="34" charset="0"/>
            </a:endParaRPr>
          </a:p>
        </p:txBody>
      </p:sp>
      <p:sp>
        <p:nvSpPr>
          <p:cNvPr id="17" name="내용 개체 틀 2">
            <a:extLst>
              <a:ext uri="{FF2B5EF4-FFF2-40B4-BE49-F238E27FC236}">
                <a16:creationId xmlns:a16="http://schemas.microsoft.com/office/drawing/2014/main" id="{87824AB0-0659-42D7-92CB-C0639E10EE1F}"/>
              </a:ext>
            </a:extLst>
          </p:cNvPr>
          <p:cNvSpPr txBox="1">
            <a:spLocks/>
          </p:cNvSpPr>
          <p:nvPr/>
        </p:nvSpPr>
        <p:spPr>
          <a:xfrm>
            <a:off x="3962563" y="2649667"/>
            <a:ext cx="2601410" cy="1455420"/>
          </a:xfrm>
          <a:prstGeom prst="rect">
            <a:avLst/>
          </a:prstGeom>
        </p:spPr>
        <p:txBody>
          <a:bodyPr vert="horz" lIns="68580" tIns="34290" rIns="68580" bIns="34290" rtlCol="0">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Architectural enhancements for UPF (UPEAS phase-2)</a:t>
            </a:r>
          </a:p>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Robust Core  </a:t>
            </a:r>
          </a:p>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Metaverse / XR</a:t>
            </a:r>
          </a:p>
          <a:p>
            <a:pPr>
              <a:lnSpc>
                <a:spcPct val="100000"/>
              </a:lnSpc>
              <a:spcBef>
                <a:spcPts val="0"/>
              </a:spcBef>
              <a:buFont typeface="Wingdings" panose="05000000000000000000" pitchFamily="2" charset="2"/>
              <a:buChar char="§"/>
            </a:pPr>
            <a:r>
              <a:rPr lang="en-US" altLang="ko-KR" sz="1200" dirty="0">
                <a:latin typeface="Calibri" panose="020F0502020204030204" pitchFamily="34" charset="0"/>
                <a:ea typeface="Ebrima" panose="02000000000000000000" pitchFamily="2" charset="0"/>
                <a:cs typeface="Calibri" panose="020F0502020204030204" pitchFamily="34" charset="0"/>
              </a:rPr>
              <a:t>Energy efficiency</a:t>
            </a:r>
          </a:p>
          <a:p>
            <a:pPr>
              <a:lnSpc>
                <a:spcPct val="100000"/>
              </a:lnSpc>
              <a:spcBef>
                <a:spcPts val="0"/>
              </a:spcBef>
              <a:buFont typeface="Wingdings" panose="05000000000000000000" pitchFamily="2" charset="2"/>
              <a:buChar char="§"/>
            </a:pPr>
            <a:endParaRPr lang="en-US" altLang="ko-KR" sz="1200" dirty="0">
              <a:latin typeface="Calibri" panose="020F0502020204030204" pitchFamily="34" charset="0"/>
              <a:ea typeface="Ebrima" panose="02000000000000000000" pitchFamily="2" charset="0"/>
              <a:cs typeface="Calibri" panose="020F0502020204030204" pitchFamily="34" charset="0"/>
            </a:endParaRPr>
          </a:p>
        </p:txBody>
      </p:sp>
      <p:sp>
        <p:nvSpPr>
          <p:cNvPr id="18" name="모서리가 둥근 직사각형 183">
            <a:extLst>
              <a:ext uri="{FF2B5EF4-FFF2-40B4-BE49-F238E27FC236}">
                <a16:creationId xmlns:a16="http://schemas.microsoft.com/office/drawing/2014/main" id="{57B1545A-E615-414E-A1DF-85A9EA118475}"/>
              </a:ext>
            </a:extLst>
          </p:cNvPr>
          <p:cNvSpPr/>
          <p:nvPr/>
        </p:nvSpPr>
        <p:spPr>
          <a:xfrm>
            <a:off x="3804343" y="2115817"/>
            <a:ext cx="2601410" cy="480643"/>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0">
              <a:solidFill>
                <a:schemeClr val="tx1"/>
              </a:solidFill>
              <a:latin typeface="Calibri" panose="020F0502020204030204" pitchFamily="34" charset="0"/>
              <a:cs typeface="Calibri" panose="020F0502020204030204" pitchFamily="34" charset="0"/>
            </a:endParaRPr>
          </a:p>
        </p:txBody>
      </p:sp>
      <p:sp>
        <p:nvSpPr>
          <p:cNvPr id="19" name="직사각형 18">
            <a:extLst>
              <a:ext uri="{FF2B5EF4-FFF2-40B4-BE49-F238E27FC236}">
                <a16:creationId xmlns:a16="http://schemas.microsoft.com/office/drawing/2014/main" id="{5B21F927-C2D2-459C-9555-D3FC4F3B554B}"/>
              </a:ext>
            </a:extLst>
          </p:cNvPr>
          <p:cNvSpPr/>
          <p:nvPr/>
        </p:nvSpPr>
        <p:spPr>
          <a:xfrm>
            <a:off x="3831316" y="2195462"/>
            <a:ext cx="2608215" cy="338554"/>
          </a:xfrm>
          <a:prstGeom prst="rect">
            <a:avLst/>
          </a:prstGeom>
        </p:spPr>
        <p:txBody>
          <a:bodyPr wrap="none">
            <a:spAutoFit/>
          </a:bodyPr>
          <a:lstStyle/>
          <a:p>
            <a:r>
              <a:rPr lang="en-US" altLang="ko-KR" sz="1600" spc="-100" dirty="0">
                <a:ln w="11430"/>
                <a:latin typeface="Calibri" panose="020F0502020204030204" pitchFamily="34" charset="0"/>
                <a:ea typeface="Ebrima" panose="02000000000000000000" pitchFamily="2" charset="0"/>
                <a:cs typeface="Calibri" panose="020F0502020204030204" pitchFamily="34" charset="0"/>
              </a:rPr>
              <a:t>UPF &amp; architecture enhancement </a:t>
            </a:r>
            <a:endParaRPr lang="ko-KR" alt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77916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대한민국 방위산업전 DX KOREA 2022">
            <a:extLst>
              <a:ext uri="{FF2B5EF4-FFF2-40B4-BE49-F238E27FC236}">
                <a16:creationId xmlns:a16="http://schemas.microsoft.com/office/drawing/2014/main" id="{6E756BF2-72C2-4FD2-BC31-FFF72443DA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0358" y="3864598"/>
            <a:ext cx="914910" cy="15320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SK텔레콤 - 위키백과, 우리 모두의 백과사전">
            <a:extLst>
              <a:ext uri="{FF2B5EF4-FFF2-40B4-BE49-F238E27FC236}">
                <a16:creationId xmlns:a16="http://schemas.microsoft.com/office/drawing/2014/main" id="{BBF1C124-605B-4423-9FFB-BFAC167A44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042" y="3657406"/>
            <a:ext cx="1113519" cy="3550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KT - 위키백과, 우리 모두의 백과사전">
            <a:extLst>
              <a:ext uri="{FF2B5EF4-FFF2-40B4-BE49-F238E27FC236}">
                <a16:creationId xmlns:a16="http://schemas.microsoft.com/office/drawing/2014/main" id="{131DC317-A725-497D-B67C-F4DC26AC71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7675" y="3711180"/>
            <a:ext cx="414209" cy="27116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파일:LG U+ CI.svg - 위키백과, 우리 모두의 백과사전">
            <a:extLst>
              <a:ext uri="{FF2B5EF4-FFF2-40B4-BE49-F238E27FC236}">
                <a16:creationId xmlns:a16="http://schemas.microsoft.com/office/drawing/2014/main" id="{664D9434-14FF-4008-8B9F-2E39920CA7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4574" y="3766015"/>
            <a:ext cx="1116556" cy="2517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8688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General Views on Rel-19</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sz="2000" dirty="0"/>
              <a:t> Rel-19 roles &amp; general considerations  </a:t>
            </a:r>
          </a:p>
          <a:p>
            <a:pPr lvl="1"/>
            <a:r>
              <a:rPr lang="en-US" altLang="en-US" sz="1800" dirty="0"/>
              <a:t>Rel-19 should be focused on completing specifications of 5G-Advanced (Rel-18).</a:t>
            </a:r>
          </a:p>
          <a:p>
            <a:pPr lvl="1"/>
            <a:r>
              <a:rPr lang="en-US" altLang="en-US" sz="1800" dirty="0"/>
              <a:t>Rel-19 should  be prepared for and be linked to 6G, to ensure a smooth transition and continuity of network services.</a:t>
            </a:r>
          </a:p>
          <a:p>
            <a:pPr lvl="1"/>
            <a:r>
              <a:rPr lang="en-US" altLang="en-US" sz="1800" dirty="0"/>
              <a:t>The number of items should be limited based on the maximum TU budget for WGs.</a:t>
            </a:r>
          </a:p>
          <a:p>
            <a:r>
              <a:rPr lang="en-US" altLang="en-US" sz="2000" dirty="0"/>
              <a:t>  Commercial deployment issues and consideration for 5GS enhancements</a:t>
            </a:r>
          </a:p>
          <a:p>
            <a:pPr lvl="1"/>
            <a:r>
              <a:rPr lang="en-US" altLang="en-US" sz="1800" dirty="0"/>
              <a:t>Enhancement of network slicing (e.g., optimization of RAN-Core slicing, slicing failure recovery, etc.)</a:t>
            </a:r>
          </a:p>
          <a:p>
            <a:pPr lvl="1"/>
            <a:r>
              <a:rPr lang="en-US" altLang="en-US" sz="1800" dirty="0"/>
              <a:t>Network/service openness (Open network APIs - CAPIF, CAMARA (GSMA), Open gateway (GSMA), etc.)</a:t>
            </a:r>
          </a:p>
          <a:p>
            <a:pPr lvl="1"/>
            <a:r>
              <a:rPr lang="en-US" altLang="en-US" sz="1800" dirty="0"/>
              <a:t>Network management for CAPEX/OPEX efficiency (e.g., network optimization, failure recovery, energy efficiency, etc.)</a:t>
            </a:r>
          </a:p>
          <a:p>
            <a:r>
              <a:rPr lang="en-US" altLang="en-US" sz="2000" dirty="0"/>
              <a:t> Expected to be considered in 6G and expanding the network portfolio</a:t>
            </a:r>
          </a:p>
          <a:p>
            <a:pPr lvl="1"/>
            <a:r>
              <a:rPr lang="en-US" altLang="en-US" sz="1800" dirty="0"/>
              <a:t>Supporting new services (e.g., sensing/Ambient IoT, Integrated AI and communication., etc.)</a:t>
            </a:r>
          </a:p>
          <a:p>
            <a:pPr lvl="1"/>
            <a:r>
              <a:rPr lang="en-US" altLang="en-US" sz="1800" dirty="0"/>
              <a:t>Expanding the network to include TN/NTN, 3GPP/Non-3GPP, etc.</a:t>
            </a:r>
          </a:p>
          <a:p>
            <a:pPr lvl="1"/>
            <a:r>
              <a:rPr lang="en-US" altLang="en-US" sz="1800" dirty="0"/>
              <a:t>Supporting network softwarization, cloud-native, and energy-aware environment </a:t>
            </a:r>
            <a:endParaRPr lang="en-US" altLang="en-US" sz="2000"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Focus Items and Prioritization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400" dirty="0"/>
              <a:t> AI/ML </a:t>
            </a:r>
          </a:p>
          <a:p>
            <a:r>
              <a:rPr lang="en-US" altLang="en-US" sz="2400" dirty="0"/>
              <a:t> UPEAS - Ph2 </a:t>
            </a:r>
          </a:p>
          <a:p>
            <a:r>
              <a:rPr lang="en-US" altLang="en-US" sz="2400" dirty="0"/>
              <a:t> Robust Core </a:t>
            </a:r>
          </a:p>
          <a:p>
            <a:r>
              <a:rPr lang="en-US" altLang="en-US" sz="2400" dirty="0"/>
              <a:t> Metaverse/XR </a:t>
            </a:r>
          </a:p>
          <a:p>
            <a:r>
              <a:rPr lang="en-US" altLang="en-US" sz="2400" dirty="0"/>
              <a:t> Energy Efficiency</a:t>
            </a:r>
          </a:p>
          <a:p>
            <a:r>
              <a:rPr lang="en-US" altLang="en-US" sz="2400" dirty="0"/>
              <a:t> 5G Satellite - Ph3 </a:t>
            </a:r>
          </a:p>
          <a:p>
            <a:r>
              <a:rPr lang="en-US" altLang="en-US" sz="2400" dirty="0"/>
              <a:t> VMR - Ph2</a:t>
            </a:r>
          </a:p>
          <a:p>
            <a:r>
              <a:rPr lang="en-US" altLang="en-US" sz="2400" dirty="0"/>
              <a:t> Ambient IoT</a:t>
            </a:r>
          </a:p>
          <a:p>
            <a:endParaRPr lang="en-US" altLang="en-US" dirty="0"/>
          </a:p>
        </p:txBody>
      </p:sp>
    </p:spTree>
    <p:extLst>
      <p:ext uri="{BB962C8B-B14F-4D97-AF65-F5344CB8AC3E}">
        <p14:creationId xmlns:p14="http://schemas.microsoft.com/office/powerpoint/2010/main" val="202800255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202024349"/>
              </p:ext>
            </p:extLst>
          </p:nvPr>
        </p:nvGraphicFramePr>
        <p:xfrm>
          <a:off x="105674" y="1835066"/>
          <a:ext cx="11861737" cy="4015740"/>
        </p:xfrm>
        <a:graphic>
          <a:graphicData uri="http://schemas.openxmlformats.org/drawingml/2006/table">
            <a:tbl>
              <a:tblPr firstRow="1" bandRow="1">
                <a:tableStyleId>{5C22544A-7EE6-4342-B048-85BDC9FD1C3A}</a:tableStyleId>
              </a:tblPr>
              <a:tblGrid>
                <a:gridCol w="626739">
                  <a:extLst>
                    <a:ext uri="{9D8B030D-6E8A-4147-A177-3AD203B41FA5}">
                      <a16:colId xmlns:a16="http://schemas.microsoft.com/office/drawing/2014/main" val="2236238882"/>
                    </a:ext>
                  </a:extLst>
                </a:gridCol>
                <a:gridCol w="1288160">
                  <a:extLst>
                    <a:ext uri="{9D8B030D-6E8A-4147-A177-3AD203B41FA5}">
                      <a16:colId xmlns:a16="http://schemas.microsoft.com/office/drawing/2014/main" val="562605877"/>
                    </a:ext>
                  </a:extLst>
                </a:gridCol>
                <a:gridCol w="5194077">
                  <a:extLst>
                    <a:ext uri="{9D8B030D-6E8A-4147-A177-3AD203B41FA5}">
                      <a16:colId xmlns:a16="http://schemas.microsoft.com/office/drawing/2014/main" val="824553124"/>
                    </a:ext>
                  </a:extLst>
                </a:gridCol>
                <a:gridCol w="1370948">
                  <a:extLst>
                    <a:ext uri="{9D8B030D-6E8A-4147-A177-3AD203B41FA5}">
                      <a16:colId xmlns:a16="http://schemas.microsoft.com/office/drawing/2014/main" val="4265244648"/>
                    </a:ext>
                  </a:extLst>
                </a:gridCol>
                <a:gridCol w="1068523">
                  <a:extLst>
                    <a:ext uri="{9D8B030D-6E8A-4147-A177-3AD203B41FA5}">
                      <a16:colId xmlns:a16="http://schemas.microsoft.com/office/drawing/2014/main" val="714072198"/>
                    </a:ext>
                  </a:extLst>
                </a:gridCol>
                <a:gridCol w="1266726">
                  <a:extLst>
                    <a:ext uri="{9D8B030D-6E8A-4147-A177-3AD203B41FA5}">
                      <a16:colId xmlns:a16="http://schemas.microsoft.com/office/drawing/2014/main" val="1390949308"/>
                    </a:ext>
                  </a:extLst>
                </a:gridCol>
                <a:gridCol w="10465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i="0" dirty="0">
                          <a:solidFill>
                            <a:schemeClr val="tx1"/>
                          </a:solidFill>
                        </a:rPr>
                        <a:t>1.</a:t>
                      </a:r>
                    </a:p>
                  </a:txBody>
                  <a:tcPr/>
                </a:tc>
                <a:tc>
                  <a:txBody>
                    <a:bodyPr/>
                    <a:lstStyle/>
                    <a:p>
                      <a:r>
                        <a:rPr lang="en-US" sz="1100" b="1" kern="1200" dirty="0">
                          <a:solidFill>
                            <a:schemeClr val="dk1"/>
                          </a:solidFill>
                          <a:latin typeface="+mn-lt"/>
                          <a:ea typeface="+mn-ea"/>
                          <a:cs typeface="+mn-cs"/>
                        </a:rPr>
                        <a:t>AI/ML  </a:t>
                      </a:r>
                      <a:r>
                        <a:rPr lang="en-US" altLang="ko-KR" sz="1100" b="1" kern="1200" dirty="0">
                          <a:solidFill>
                            <a:schemeClr val="dk1"/>
                          </a:solidFill>
                          <a:latin typeface="+mn-lt"/>
                          <a:ea typeface="+mn-ea"/>
                          <a:cs typeface="+mn-cs"/>
                        </a:rPr>
                        <a:t>related </a:t>
                      </a:r>
                      <a:endParaRPr lang="en-US" sz="1100" b="1" kern="1200" dirty="0">
                        <a:solidFill>
                          <a:schemeClr val="dk1"/>
                        </a:solidFill>
                        <a:latin typeface="+mn-lt"/>
                        <a:ea typeface="+mn-ea"/>
                        <a:cs typeface="+mn-cs"/>
                      </a:endParaRPr>
                    </a:p>
                    <a:p>
                      <a:endParaRPr lang="en-US" sz="1100" b="1" kern="120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t>(See slide 6 for more details)</a:t>
                      </a:r>
                    </a:p>
                    <a:p>
                      <a:endParaRPr lang="en-US" sz="1100" b="1"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a:t>
                      </a:r>
                    </a:p>
                    <a:p>
                      <a:pPr marL="228600" indent="-228600">
                        <a:buFont typeface="+mj-lt"/>
                        <a:buAutoNum type="arabicPeriod"/>
                      </a:pPr>
                      <a:r>
                        <a:rPr lang="en-US" altLang="ko-KR" sz="1100" kern="1200" dirty="0">
                          <a:solidFill>
                            <a:schemeClr val="dk1"/>
                          </a:solidFill>
                          <a:effectLst/>
                          <a:latin typeface="+mn-lt"/>
                          <a:ea typeface="+mn-ea"/>
                          <a:cs typeface="+mn-cs"/>
                        </a:rPr>
                        <a:t>Study the possible architectural and functional extensions for cross-domain AI/ML support (e.g., UE, RAN, Core, applications, etc.)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dk1"/>
                          </a:solidFill>
                          <a:effectLst/>
                          <a:latin typeface="+mn-lt"/>
                          <a:ea typeface="+mn-ea"/>
                          <a:cs typeface="+mn-cs"/>
                        </a:rPr>
                        <a:t>Study the possible architectural and functional extensions to support AI/ML from the perspective of LCM (Life-cycle management)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dk1"/>
                          </a:solidFill>
                          <a:effectLst/>
                          <a:latin typeface="+mn-lt"/>
                          <a:ea typeface="+mn-ea"/>
                          <a:cs typeface="+mn-cs"/>
                        </a:rPr>
                        <a:t>Study how to assist 5GS/5GC to make operational decision (e.g., recommendation)</a:t>
                      </a:r>
                    </a:p>
                  </a:txBody>
                  <a:tcPr/>
                </a:tc>
                <a:tc>
                  <a:txBody>
                    <a:bodyPr/>
                    <a:lstStyle/>
                    <a:p>
                      <a:r>
                        <a:rPr lang="en-US" altLang="ko-KR" sz="1100" b="0" i="0" dirty="0">
                          <a:solidFill>
                            <a:schemeClr val="tx1"/>
                          </a:solidFill>
                        </a:rPr>
                        <a:t>-</a:t>
                      </a:r>
                    </a:p>
                  </a:txBody>
                  <a:tcPr/>
                </a:tc>
                <a:tc>
                  <a:txBody>
                    <a:bodyPr/>
                    <a:lstStyle/>
                    <a:p>
                      <a:r>
                        <a:rPr lang="en-US" sz="1100" b="0" i="0" dirty="0">
                          <a:solidFill>
                            <a:schemeClr val="tx1"/>
                          </a:solidFill>
                        </a:rPr>
                        <a:t>SA2</a:t>
                      </a:r>
                    </a:p>
                  </a:txBody>
                  <a:tcPr/>
                </a:tc>
                <a:tc>
                  <a:txBody>
                    <a:bodyPr/>
                    <a:lstStyle/>
                    <a:p>
                      <a:r>
                        <a:rPr lang="en-US" sz="1100" b="0" i="0" dirty="0">
                          <a:solidFill>
                            <a:schemeClr val="tx1"/>
                          </a:solidFill>
                        </a:rPr>
                        <a:t>Yes </a:t>
                      </a:r>
                    </a:p>
                  </a:txBody>
                  <a:tcPr/>
                </a:tc>
                <a:tc>
                  <a:txBody>
                    <a:bodyPr/>
                    <a:lstStyle/>
                    <a:p>
                      <a:r>
                        <a:rPr lang="en-US" sz="1100" b="0" i="0" dirty="0">
                          <a:solidFill>
                            <a:schemeClr val="tx1"/>
                          </a:solidFill>
                        </a:rPr>
                        <a:t>TBD </a:t>
                      </a:r>
                    </a:p>
                  </a:txBody>
                  <a:tcPr/>
                </a:tc>
                <a:extLst>
                  <a:ext uri="{0D108BD9-81ED-4DB2-BD59-A6C34878D82A}">
                    <a16:rowId xmlns:a16="http://schemas.microsoft.com/office/drawing/2014/main" val="779832184"/>
                  </a:ext>
                </a:extLst>
              </a:tr>
              <a:tr h="370840">
                <a:tc>
                  <a:txBody>
                    <a:bodyPr/>
                    <a:lstStyle/>
                    <a:p>
                      <a:r>
                        <a:rPr lang="en-US" sz="1100" dirty="0"/>
                        <a:t>2.</a:t>
                      </a:r>
                    </a:p>
                  </a:txBody>
                  <a:tcPr/>
                </a:tc>
                <a:tc>
                  <a:txBody>
                    <a:bodyPr/>
                    <a:lstStyle/>
                    <a:p>
                      <a:r>
                        <a:rPr lang="en-US" altLang="en-US" sz="1100" b="1" kern="1200" dirty="0">
                          <a:solidFill>
                            <a:schemeClr val="dk1"/>
                          </a:solidFill>
                          <a:latin typeface="+mn-lt"/>
                          <a:ea typeface="+mn-ea"/>
                          <a:cs typeface="+mn-cs"/>
                        </a:rPr>
                        <a:t>UPEAS - Ph2 </a:t>
                      </a:r>
                    </a:p>
                    <a:p>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t>(See slide 7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dk1"/>
                          </a:solidFill>
                          <a:effectLst/>
                          <a:latin typeface="+mn-lt"/>
                          <a:ea typeface="+mn-ea"/>
                          <a:cs typeface="+mn-cs"/>
                        </a:rPr>
                        <a:t>Study on enhancement of UPF event exposure to support more features to NFs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dk1"/>
                          </a:solidFill>
                          <a:effectLst/>
                          <a:latin typeface="+mn-lt"/>
                          <a:ea typeface="+mn-ea"/>
                          <a:cs typeface="+mn-cs"/>
                        </a:rPr>
                        <a:t>Study on modularized UPF services taking advantage of cloud-native, programmability, and flexible deployment</a:t>
                      </a:r>
                    </a:p>
                  </a:txBody>
                  <a:tcPr/>
                </a:tc>
                <a:tc>
                  <a:txBody>
                    <a:bodyPr/>
                    <a:lstStyle/>
                    <a:p>
                      <a:r>
                        <a:rPr lang="en-US" sz="1100" dirty="0">
                          <a:solidFill>
                            <a:schemeClr val="tx1"/>
                          </a:solidFill>
                        </a:rPr>
                        <a:t>-</a:t>
                      </a:r>
                    </a:p>
                  </a:txBody>
                  <a:tcPr/>
                </a:tc>
                <a:tc>
                  <a:txBody>
                    <a:bodyPr/>
                    <a:lstStyle/>
                    <a:p>
                      <a:r>
                        <a:rPr lang="en-US" sz="1100" dirty="0">
                          <a:solidFill>
                            <a:schemeClr val="tx1"/>
                          </a:solidFill>
                        </a:rPr>
                        <a:t>SA2</a:t>
                      </a:r>
                    </a:p>
                  </a:txBody>
                  <a:tcPr/>
                </a:tc>
                <a:tc>
                  <a:txBody>
                    <a:bodyPr/>
                    <a:lstStyle/>
                    <a:p>
                      <a:r>
                        <a:rPr lang="en-US" altLang="ko-KR" sz="1100" b="0" i="0" dirty="0">
                          <a:solidFill>
                            <a:schemeClr val="tx1"/>
                          </a:solidFill>
                        </a:rPr>
                        <a:t>No</a:t>
                      </a:r>
                    </a:p>
                  </a:txBody>
                  <a:tcPr/>
                </a:tc>
                <a:tc>
                  <a:txBody>
                    <a:bodyPr/>
                    <a:lstStyle/>
                    <a:p>
                      <a:r>
                        <a:rPr lang="en-US" altLang="ko-KR" sz="1100" b="0" i="0" dirty="0">
                          <a:solidFill>
                            <a:schemeClr val="tx1"/>
                          </a:solidFill>
                        </a:rPr>
                        <a:t>TBD</a:t>
                      </a:r>
                      <a:endParaRPr lang="en-US" sz="1100" dirty="0">
                        <a:solidFill>
                          <a:schemeClr val="tx1"/>
                        </a:solidFill>
                      </a:endParaRPr>
                    </a:p>
                  </a:txBody>
                  <a:tcPr/>
                </a:tc>
                <a:extLst>
                  <a:ext uri="{0D108BD9-81ED-4DB2-BD59-A6C34878D82A}">
                    <a16:rowId xmlns:a16="http://schemas.microsoft.com/office/drawing/2014/main" val="1961773117"/>
                  </a:ext>
                </a:extLst>
              </a:tr>
              <a:tr h="800100">
                <a:tc>
                  <a:txBody>
                    <a:bodyPr/>
                    <a:lstStyle/>
                    <a:p>
                      <a:r>
                        <a:rPr lang="en-US" altLang="ko-KR" sz="1100" dirty="0"/>
                        <a:t>3. </a:t>
                      </a:r>
                      <a:endParaRPr lang="en-US" sz="1100" dirty="0"/>
                    </a:p>
                  </a:txBody>
                  <a:tcPr/>
                </a:tc>
                <a:tc>
                  <a:txBody>
                    <a:bodyPr/>
                    <a:lstStyle/>
                    <a:p>
                      <a:pPr marL="0" algn="l" defTabSz="914400" rtl="0" eaLnBrk="1" latinLnBrk="0" hangingPunct="1"/>
                      <a:r>
                        <a:rPr lang="en-US" altLang="en-US" sz="1100" b="1" kern="1200" dirty="0">
                          <a:solidFill>
                            <a:schemeClr val="tx1"/>
                          </a:solidFill>
                          <a:latin typeface="+mn-lt"/>
                          <a:ea typeface="+mn-ea"/>
                          <a:cs typeface="+mn-cs"/>
                        </a:rPr>
                        <a:t>Robust Core </a:t>
                      </a:r>
                    </a:p>
                    <a:p>
                      <a:endParaRPr lang="en-US" altLang="en-US" sz="11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solidFill>
                            <a:schemeClr val="tx1"/>
                          </a:solidFill>
                        </a:rPr>
                        <a:t>(See slide 8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solidFill>
                            <a:schemeClr val="tx1"/>
                          </a:solidFill>
                        </a:rPr>
                        <a:t>1. Protecting from signal storm and abnormal network functions (prediction, mitigation, recommendation, etc.)</a:t>
                      </a:r>
                    </a:p>
                  </a:txBody>
                  <a:tcPr/>
                </a:tc>
                <a:tc>
                  <a:txBody>
                    <a:bodyPr/>
                    <a:lstStyle/>
                    <a:p>
                      <a:r>
                        <a:rPr lang="en-US" sz="1100" dirty="0">
                          <a:solidFill>
                            <a:schemeClr val="tx1"/>
                          </a:solidFill>
                        </a:rPr>
                        <a:t>-</a:t>
                      </a:r>
                    </a:p>
                  </a:txBody>
                  <a:tcPr/>
                </a:tc>
                <a:tc>
                  <a:txBody>
                    <a:bodyPr/>
                    <a:lstStyle/>
                    <a:p>
                      <a:r>
                        <a:rPr lang="en-US" sz="1100" dirty="0">
                          <a:solidFill>
                            <a:schemeClr val="tx1"/>
                          </a:solidFill>
                        </a:rPr>
                        <a:t>SA2</a:t>
                      </a:r>
                    </a:p>
                  </a:txBody>
                  <a:tcPr/>
                </a:tc>
                <a:tc>
                  <a:txBody>
                    <a:bodyPr/>
                    <a:lstStyle/>
                    <a:p>
                      <a:r>
                        <a:rPr lang="en-US" sz="1100" dirty="0">
                          <a:solidFill>
                            <a:schemeClr val="tx1"/>
                          </a:solidFill>
                        </a:rPr>
                        <a:t>No</a:t>
                      </a:r>
                    </a:p>
                  </a:txBody>
                  <a:tcPr/>
                </a:tc>
                <a:tc>
                  <a:txBody>
                    <a:bodyPr/>
                    <a:lstStyle/>
                    <a:p>
                      <a:r>
                        <a:rPr lang="en-US" sz="1100" dirty="0">
                          <a:solidFill>
                            <a:schemeClr val="tx1"/>
                          </a:solidFill>
                        </a:rPr>
                        <a:t>TBD</a:t>
                      </a:r>
                    </a:p>
                  </a:txBody>
                  <a:tcPr/>
                </a:tc>
                <a:extLst>
                  <a:ext uri="{0D108BD9-81ED-4DB2-BD59-A6C34878D82A}">
                    <a16:rowId xmlns:a16="http://schemas.microsoft.com/office/drawing/2014/main" val="136015713"/>
                  </a:ext>
                </a:extLst>
              </a:tr>
              <a:tr h="800100">
                <a:tc>
                  <a:txBody>
                    <a:bodyPr/>
                    <a:lstStyle/>
                    <a:p>
                      <a:r>
                        <a:rPr lang="en-US" sz="1100" i="0" dirty="0">
                          <a:solidFill>
                            <a:schemeClr val="tx1"/>
                          </a:solidFill>
                        </a:rPr>
                        <a:t>4.</a:t>
                      </a:r>
                    </a:p>
                  </a:txBody>
                  <a:tcPr/>
                </a:tc>
                <a:tc>
                  <a:txBody>
                    <a:bodyPr/>
                    <a:lstStyle/>
                    <a:p>
                      <a:r>
                        <a:rPr lang="en-US" sz="1100" b="1" kern="1200" dirty="0">
                          <a:solidFill>
                            <a:schemeClr val="tx1"/>
                          </a:solidFill>
                          <a:latin typeface="+mn-lt"/>
                          <a:ea typeface="+mn-ea"/>
                          <a:cs typeface="+mn-cs"/>
                        </a:rPr>
                        <a:t>Metaverse/XR</a:t>
                      </a:r>
                    </a:p>
                    <a:p>
                      <a:endParaRPr lang="en-US" sz="1100" dirty="0">
                        <a:solidFill>
                          <a:schemeClr val="tx1"/>
                        </a:solidFill>
                      </a:endParaRPr>
                    </a:p>
                    <a:p>
                      <a:r>
                        <a:rPr lang="en-US" sz="1100" dirty="0">
                          <a:solidFill>
                            <a:schemeClr val="tx1"/>
                          </a:solidFill>
                        </a:rPr>
                        <a:t>(See slide 9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a:t>
                      </a:r>
                    </a:p>
                    <a:p>
                      <a:pPr marL="228600" indent="-228600" algn="l" defTabSz="914400" rtl="0" eaLnBrk="1" latinLnBrk="0" hangingPunct="1">
                        <a:buFont typeface="+mj-lt"/>
                        <a:buAutoNum type="arabicPeriod"/>
                      </a:pPr>
                      <a:r>
                        <a:rPr lang="en-US" sz="1100" b="0" kern="1200" dirty="0">
                          <a:solidFill>
                            <a:schemeClr val="tx1"/>
                          </a:solidFill>
                          <a:effectLst/>
                          <a:latin typeface="+mn-lt"/>
                          <a:ea typeface="+mn-ea"/>
                          <a:cs typeface="+mn-cs"/>
                        </a:rPr>
                        <a:t>Study</a:t>
                      </a:r>
                      <a:r>
                        <a:rPr lang="ko-KR" altLang="en-US" sz="1100" b="0" kern="1200" dirty="0">
                          <a:solidFill>
                            <a:schemeClr val="tx1"/>
                          </a:solidFill>
                          <a:effectLst/>
                          <a:latin typeface="+mn-lt"/>
                          <a:ea typeface="+mn-ea"/>
                          <a:cs typeface="+mn-cs"/>
                        </a:rPr>
                        <a:t> </a:t>
                      </a:r>
                      <a:r>
                        <a:rPr lang="en-US" altLang="ko-KR" sz="1100" b="0" kern="1200" dirty="0">
                          <a:solidFill>
                            <a:schemeClr val="tx1"/>
                          </a:solidFill>
                          <a:effectLst/>
                          <a:latin typeface="+mn-lt"/>
                          <a:ea typeface="+mn-ea"/>
                          <a:cs typeface="+mn-cs"/>
                        </a:rPr>
                        <a:t>the f</a:t>
                      </a:r>
                      <a:r>
                        <a:rPr lang="en-US" sz="1100" b="0" kern="1200" dirty="0">
                          <a:solidFill>
                            <a:schemeClr val="tx1"/>
                          </a:solidFill>
                          <a:effectLst/>
                          <a:latin typeface="+mn-lt"/>
                          <a:ea typeface="+mn-ea"/>
                          <a:cs typeface="+mn-cs"/>
                        </a:rPr>
                        <a:t>unctional enhancement to support more features including c</a:t>
                      </a:r>
                      <a:r>
                        <a:rPr lang="en-US" altLang="ko-KR" sz="1100" b="0" kern="1200" dirty="0">
                          <a:solidFill>
                            <a:schemeClr val="tx1"/>
                          </a:solidFill>
                          <a:effectLst/>
                          <a:latin typeface="+mn-lt"/>
                          <a:ea typeface="+mn-ea"/>
                          <a:cs typeface="+mn-cs"/>
                        </a:rPr>
                        <a:t>oordinated input/output data from multiple users in a single location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b="0" kern="1200" dirty="0">
                          <a:solidFill>
                            <a:schemeClr val="tx1"/>
                          </a:solidFill>
                          <a:effectLst/>
                          <a:latin typeface="+mn-lt"/>
                          <a:ea typeface="+mn-ea"/>
                          <a:cs typeface="+mn-cs"/>
                        </a:rPr>
                        <a:t>Study enhancements on PDU set handling</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b="0" kern="1200" dirty="0">
                          <a:solidFill>
                            <a:schemeClr val="tx1"/>
                          </a:solidFill>
                          <a:effectLst/>
                          <a:latin typeface="+mn-lt"/>
                          <a:ea typeface="+mn-ea"/>
                          <a:cs typeface="+mn-cs"/>
                        </a:rPr>
                        <a:t>Study enhancements on QoS handling for Metaverse service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solidFill>
                            <a:schemeClr val="tx1"/>
                          </a:solidFill>
                        </a:rPr>
                        <a:t>Yes, TR 22.856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solidFill>
                            <a:schemeClr val="tx1"/>
                          </a:solidFill>
                        </a:rPr>
                        <a:t>[</a:t>
                      </a:r>
                      <a:r>
                        <a:rPr lang="en-US" altLang="ko-KR" sz="1100" dirty="0" err="1">
                          <a:solidFill>
                            <a:schemeClr val="tx1"/>
                          </a:solidFill>
                        </a:rPr>
                        <a:t>FS_Metaverse</a:t>
                      </a:r>
                      <a:r>
                        <a:rPr lang="en-US" altLang="ko-KR" sz="1100" dirty="0">
                          <a:solidFill>
                            <a:schemeClr val="tx1"/>
                          </a:solidFill>
                        </a:rPr>
                        <a:t>]</a:t>
                      </a:r>
                    </a:p>
                  </a:txBody>
                  <a:tcPr/>
                </a:tc>
                <a:tc>
                  <a:txBody>
                    <a:bodyPr/>
                    <a:lstStyle/>
                    <a:p>
                      <a:r>
                        <a:rPr lang="en-US" altLang="ko-KR" sz="1100" dirty="0">
                          <a:solidFill>
                            <a:schemeClr val="tx1"/>
                          </a:solidFill>
                        </a:rPr>
                        <a:t>SA2</a:t>
                      </a:r>
                      <a:endParaRPr lang="en-US" sz="1100" dirty="0">
                        <a:solidFill>
                          <a:schemeClr val="tx1"/>
                        </a:solidFill>
                      </a:endParaRPr>
                    </a:p>
                  </a:txBody>
                  <a:tcPr/>
                </a:tc>
                <a:tc>
                  <a:txBody>
                    <a:bodyPr/>
                    <a:lstStyle/>
                    <a:p>
                      <a:r>
                        <a:rPr lang="en-US" altLang="ko-KR" sz="1100" b="0" i="0" dirty="0">
                          <a:solidFill>
                            <a:schemeClr val="tx1"/>
                          </a:solidFill>
                        </a:rPr>
                        <a:t>Yes </a:t>
                      </a:r>
                    </a:p>
                  </a:txBody>
                  <a:tcPr/>
                </a:tc>
                <a:tc>
                  <a:txBody>
                    <a:bodyPr/>
                    <a:lstStyle/>
                    <a:p>
                      <a:r>
                        <a:rPr lang="en-US" altLang="ko-KR" sz="1100" b="0" i="0" dirty="0">
                          <a:solidFill>
                            <a:schemeClr val="tx1"/>
                          </a:solidFill>
                        </a:rPr>
                        <a:t>TBD</a:t>
                      </a:r>
                      <a:endParaRPr lang="en-US" sz="1100" dirty="0">
                        <a:solidFill>
                          <a:schemeClr val="tx1"/>
                        </a:solidFill>
                      </a:endParaRPr>
                    </a:p>
                  </a:txBody>
                  <a:tcPr/>
                </a:tc>
                <a:extLst>
                  <a:ext uri="{0D108BD9-81ED-4DB2-BD59-A6C34878D82A}">
                    <a16:rowId xmlns:a16="http://schemas.microsoft.com/office/drawing/2014/main" val="3248198569"/>
                  </a:ext>
                </a:extLst>
              </a:tr>
            </a:tbl>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883058306"/>
              </p:ext>
            </p:extLst>
          </p:nvPr>
        </p:nvGraphicFramePr>
        <p:xfrm>
          <a:off x="105674" y="1835066"/>
          <a:ext cx="11861737" cy="4480560"/>
        </p:xfrm>
        <a:graphic>
          <a:graphicData uri="http://schemas.openxmlformats.org/drawingml/2006/table">
            <a:tbl>
              <a:tblPr firstRow="1" bandRow="1">
                <a:tableStyleId>{5C22544A-7EE6-4342-B048-85BDC9FD1C3A}</a:tableStyleId>
              </a:tblPr>
              <a:tblGrid>
                <a:gridCol w="626739">
                  <a:extLst>
                    <a:ext uri="{9D8B030D-6E8A-4147-A177-3AD203B41FA5}">
                      <a16:colId xmlns:a16="http://schemas.microsoft.com/office/drawing/2014/main" val="2236238882"/>
                    </a:ext>
                  </a:extLst>
                </a:gridCol>
                <a:gridCol w="1288160">
                  <a:extLst>
                    <a:ext uri="{9D8B030D-6E8A-4147-A177-3AD203B41FA5}">
                      <a16:colId xmlns:a16="http://schemas.microsoft.com/office/drawing/2014/main" val="562605877"/>
                    </a:ext>
                  </a:extLst>
                </a:gridCol>
                <a:gridCol w="5194077">
                  <a:extLst>
                    <a:ext uri="{9D8B030D-6E8A-4147-A177-3AD203B41FA5}">
                      <a16:colId xmlns:a16="http://schemas.microsoft.com/office/drawing/2014/main" val="824553124"/>
                    </a:ext>
                  </a:extLst>
                </a:gridCol>
                <a:gridCol w="1370948">
                  <a:extLst>
                    <a:ext uri="{9D8B030D-6E8A-4147-A177-3AD203B41FA5}">
                      <a16:colId xmlns:a16="http://schemas.microsoft.com/office/drawing/2014/main" val="4265244648"/>
                    </a:ext>
                  </a:extLst>
                </a:gridCol>
                <a:gridCol w="1068523">
                  <a:extLst>
                    <a:ext uri="{9D8B030D-6E8A-4147-A177-3AD203B41FA5}">
                      <a16:colId xmlns:a16="http://schemas.microsoft.com/office/drawing/2014/main" val="714072198"/>
                    </a:ext>
                  </a:extLst>
                </a:gridCol>
                <a:gridCol w="1266726">
                  <a:extLst>
                    <a:ext uri="{9D8B030D-6E8A-4147-A177-3AD203B41FA5}">
                      <a16:colId xmlns:a16="http://schemas.microsoft.com/office/drawing/2014/main" val="1390949308"/>
                    </a:ext>
                  </a:extLst>
                </a:gridCol>
                <a:gridCol w="10465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solidFill>
                            <a:schemeClr val="tx1"/>
                          </a:solidFill>
                        </a:rPr>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b="1" kern="1200" dirty="0">
                          <a:solidFill>
                            <a:schemeClr val="dk1"/>
                          </a:solidFill>
                          <a:latin typeface="+mn-lt"/>
                          <a:ea typeface="+mn-ea"/>
                          <a:cs typeface="+mn-cs"/>
                        </a:rPr>
                        <a:t>Energy Efficiency</a:t>
                      </a:r>
                    </a:p>
                    <a:p>
                      <a:endParaRPr lang="en-US" sz="1100" b="1" kern="120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kern="1200" dirty="0">
                          <a:solidFill>
                            <a:schemeClr val="dk1"/>
                          </a:solidFill>
                          <a:latin typeface="+mn-lt"/>
                          <a:ea typeface="+mn-ea"/>
                          <a:cs typeface="+mn-cs"/>
                        </a:rPr>
                        <a:t>(See slide 10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 </a:t>
                      </a:r>
                    </a:p>
                    <a:p>
                      <a:pPr marL="228600" indent="-228600">
                        <a:buFont typeface="+mj-lt"/>
                        <a:buAutoNum type="arabicPeriod"/>
                      </a:pPr>
                      <a:r>
                        <a:rPr lang="en-US" altLang="ko-KR" sz="1100" b="0" kern="1200" dirty="0">
                          <a:solidFill>
                            <a:schemeClr val="tx1"/>
                          </a:solidFill>
                          <a:effectLst/>
                          <a:latin typeface="+mn-lt"/>
                          <a:ea typeface="+mn-ea"/>
                          <a:cs typeface="+mn-cs"/>
                        </a:rPr>
                        <a:t>5G to adapt energy-aware procedures, e.g., NF to </a:t>
                      </a:r>
                      <a:r>
                        <a:rPr lang="en-US" altLang="ko-KR" sz="1100" dirty="0">
                          <a:solidFill>
                            <a:schemeClr val="tx1"/>
                          </a:solidFill>
                        </a:rPr>
                        <a:t>operate based on energy consumption to meet various end-user’s service requirements. (e.g., UE registration, NF selection, </a:t>
                      </a:r>
                      <a:r>
                        <a:rPr lang="en-US" altLang="ko-KR" sz="1100" dirty="0" err="1">
                          <a:solidFill>
                            <a:schemeClr val="tx1"/>
                          </a:solidFill>
                        </a:rPr>
                        <a:t>etc</a:t>
                      </a:r>
                      <a:r>
                        <a:rPr lang="en-US" altLang="ko-KR" sz="1100" dirty="0">
                          <a:solidFill>
                            <a:schemeClr val="tx1"/>
                          </a:solidFill>
                        </a:rPr>
                        <a:t>)</a:t>
                      </a:r>
                    </a:p>
                  </a:txBody>
                  <a:tcPr/>
                </a:tc>
                <a:tc>
                  <a:txBody>
                    <a:bodyPr/>
                    <a:lstStyle/>
                    <a:p>
                      <a:r>
                        <a:rPr lang="en-US" sz="1100" dirty="0"/>
                        <a:t>Yes, TR 22.882-100</a:t>
                      </a:r>
                    </a:p>
                    <a:p>
                      <a:r>
                        <a:rPr lang="en-US" sz="1100" dirty="0"/>
                        <a:t>[</a:t>
                      </a:r>
                      <a:r>
                        <a:rPr lang="en-US" sz="1100" dirty="0" err="1"/>
                        <a:t>FS_EnergyServ</a:t>
                      </a:r>
                      <a:r>
                        <a:rPr lang="en-US" sz="1100" dirty="0"/>
                        <a:t>]</a:t>
                      </a:r>
                    </a:p>
                  </a:txBody>
                  <a:tcPr/>
                </a:tc>
                <a:tc>
                  <a:txBody>
                    <a:bodyPr/>
                    <a:lstStyle/>
                    <a:p>
                      <a:r>
                        <a:rPr lang="en-US" sz="1100" dirty="0"/>
                        <a:t>SA2</a:t>
                      </a:r>
                    </a:p>
                  </a:txBody>
                  <a:tcPr/>
                </a:tc>
                <a:tc>
                  <a:txBody>
                    <a:bodyPr/>
                    <a:lstStyle/>
                    <a:p>
                      <a:r>
                        <a:rPr lang="en-US" sz="1100" dirty="0"/>
                        <a:t>No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b="0" i="0" dirty="0">
                          <a:solidFill>
                            <a:schemeClr val="tx1"/>
                          </a:solidFill>
                        </a:rPr>
                        <a:t>TBD </a:t>
                      </a:r>
                    </a:p>
                  </a:txBody>
                  <a:tcPr/>
                </a:tc>
                <a:extLst>
                  <a:ext uri="{0D108BD9-81ED-4DB2-BD59-A6C34878D82A}">
                    <a16:rowId xmlns:a16="http://schemas.microsoft.com/office/drawing/2014/main" val="779832184"/>
                  </a:ext>
                </a:extLst>
              </a:tr>
              <a:tr h="370840">
                <a:tc>
                  <a:txBody>
                    <a:bodyPr/>
                    <a:lstStyle/>
                    <a:p>
                      <a:r>
                        <a:rPr lang="en-US" sz="1100" i="0" dirty="0">
                          <a:solidFill>
                            <a:schemeClr val="tx1"/>
                          </a:solidFill>
                        </a:rPr>
                        <a:t>6.</a:t>
                      </a:r>
                    </a:p>
                  </a:txBody>
                  <a:tcPr/>
                </a:tc>
                <a:tc>
                  <a:txBody>
                    <a:bodyPr/>
                    <a:lstStyle/>
                    <a:p>
                      <a:r>
                        <a:rPr lang="en-US" sz="1100" b="1" kern="1200" dirty="0">
                          <a:solidFill>
                            <a:schemeClr val="dk1"/>
                          </a:solidFill>
                          <a:latin typeface="+mn-lt"/>
                          <a:ea typeface="+mn-ea"/>
                          <a:cs typeface="+mn-cs"/>
                        </a:rPr>
                        <a:t>5G Satellite - Ph3 </a:t>
                      </a:r>
                    </a:p>
                    <a:p>
                      <a:endParaRPr lang="en-US" sz="1100" b="1" kern="120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t>(See slide 11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 </a:t>
                      </a:r>
                    </a:p>
                    <a:p>
                      <a:pPr marL="228600" lvl="0" indent="-228600">
                        <a:lnSpc>
                          <a:spcPct val="100000"/>
                        </a:lnSpc>
                        <a:spcBef>
                          <a:spcPts val="0"/>
                        </a:spcBef>
                        <a:buFont typeface="+mj-lt"/>
                        <a:buAutoNum type="arabicPeriod"/>
                      </a:pPr>
                      <a:r>
                        <a:rPr lang="en-US" altLang="ko-KR" sz="1100" kern="1200" dirty="0">
                          <a:solidFill>
                            <a:schemeClr val="dk1"/>
                          </a:solidFill>
                          <a:latin typeface="Calibri" panose="020F0502020204030204" pitchFamily="34" charset="0"/>
                          <a:ea typeface="Ebrima" panose="02000000000000000000" pitchFamily="2" charset="0"/>
                          <a:cs typeface="Calibri" panose="020F0502020204030204" pitchFamily="34" charset="0"/>
                        </a:rPr>
                        <a:t>NTN-based traffic distribution and/or aggregation across two 3GPP access links</a:t>
                      </a:r>
                      <a:endParaRPr lang="en-US" altLang="zh-CN" sz="1100" kern="1200" dirty="0">
                        <a:solidFill>
                          <a:schemeClr val="dk1"/>
                        </a:solidFill>
                        <a:latin typeface="Calibri" panose="020F0502020204030204" pitchFamily="34" charset="0"/>
                        <a:ea typeface="Ebrima" panose="02000000000000000000" pitchFamily="2" charset="0"/>
                        <a:cs typeface="Calibri" panose="020F0502020204030204" pitchFamily="34" charset="0"/>
                      </a:endParaRPr>
                    </a:p>
                    <a:p>
                      <a:pPr marL="228600" lvl="0" indent="-228600">
                        <a:lnSpc>
                          <a:spcPct val="100000"/>
                        </a:lnSpc>
                        <a:spcBef>
                          <a:spcPts val="0"/>
                        </a:spcBef>
                        <a:buFont typeface="+mj-lt"/>
                        <a:buAutoNum type="arabicPeriod"/>
                      </a:pPr>
                      <a:r>
                        <a:rPr lang="en-US" altLang="ko-KR" sz="1100" kern="1200" dirty="0">
                          <a:solidFill>
                            <a:schemeClr val="dk1"/>
                          </a:solidFill>
                          <a:latin typeface="Calibri" panose="020F0502020204030204" pitchFamily="34" charset="0"/>
                          <a:ea typeface="Ebrima" panose="02000000000000000000" pitchFamily="2" charset="0"/>
                          <a:cs typeface="Calibri" panose="020F0502020204030204" pitchFamily="34" charset="0"/>
                        </a:rPr>
                        <a:t>UE-Satellite-UE communication without going through the ground network</a:t>
                      </a:r>
                    </a:p>
                  </a:txBody>
                  <a:tcPr/>
                </a:tc>
                <a:tc>
                  <a:txBody>
                    <a:bodyPr/>
                    <a:lstStyle/>
                    <a:p>
                      <a:r>
                        <a:rPr lang="en-US" altLang="ko-KR" sz="1100" dirty="0">
                          <a:solidFill>
                            <a:schemeClr val="tx1"/>
                          </a:solidFill>
                        </a:rPr>
                        <a:t>Yes, TR 22.865</a:t>
                      </a:r>
                    </a:p>
                    <a:p>
                      <a:r>
                        <a:rPr lang="en-US" altLang="ko-KR" sz="1100" dirty="0">
                          <a:solidFill>
                            <a:schemeClr val="tx1"/>
                          </a:solidFill>
                        </a:rPr>
                        <a:t>[FS_5GSAT_Ph3]</a:t>
                      </a:r>
                      <a:endParaRPr lang="en-US" altLang="ko-KR" sz="1100" dirty="0">
                        <a:solidFill>
                          <a:schemeClr val="tx1"/>
                        </a:solidFill>
                        <a:highlight>
                          <a:srgbClr val="FFFFFF"/>
                        </a:highlight>
                      </a:endParaRPr>
                    </a:p>
                  </a:txBody>
                  <a:tcPr/>
                </a:tc>
                <a:tc>
                  <a:txBody>
                    <a:bodyPr/>
                    <a:lstStyle/>
                    <a:p>
                      <a:r>
                        <a:rPr lang="en-US" sz="1100" b="0" i="0" dirty="0">
                          <a:solidFill>
                            <a:schemeClr val="tx1"/>
                          </a:solidFill>
                        </a:rPr>
                        <a:t>SA2</a:t>
                      </a:r>
                      <a:endParaRPr lang="en-US" sz="1100" b="0" i="0" dirty="0">
                        <a:solidFill>
                          <a:schemeClr val="tx1"/>
                        </a:solidFill>
                        <a:highlight>
                          <a:srgbClr val="FFFFFF"/>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t>Yes</a:t>
                      </a:r>
                      <a:endParaRPr lang="en-US" altLang="ko-KR" sz="1100" dirty="0">
                        <a:highlight>
                          <a:srgbClr val="FFFFFF"/>
                        </a:high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solidFill>
                            <a:schemeClr val="tx1"/>
                          </a:solidFill>
                        </a:rPr>
                        <a:t>SA3 for security, SA5 for charging, SA6 for application enablement</a:t>
                      </a:r>
                      <a:endParaRPr lang="en-US" altLang="ko-KR" sz="1100" dirty="0">
                        <a:solidFill>
                          <a:schemeClr val="tx1"/>
                        </a:solidFill>
                        <a:highlight>
                          <a:srgbClr val="FFFFFF"/>
                        </a:highlight>
                      </a:endParaRPr>
                    </a:p>
                  </a:txBody>
                  <a:tcPr/>
                </a:tc>
                <a:extLst>
                  <a:ext uri="{0D108BD9-81ED-4DB2-BD59-A6C34878D82A}">
                    <a16:rowId xmlns:a16="http://schemas.microsoft.com/office/drawing/2014/main" val="1961773117"/>
                  </a:ext>
                </a:extLst>
              </a:tr>
              <a:tr h="381000">
                <a:tc>
                  <a:txBody>
                    <a:bodyPr/>
                    <a:lstStyle/>
                    <a:p>
                      <a:r>
                        <a:rPr lang="en-US" sz="1100" i="0" dirty="0">
                          <a:solidFill>
                            <a:schemeClr val="tx1"/>
                          </a:solidFill>
                        </a:rPr>
                        <a:t>7.</a:t>
                      </a:r>
                    </a:p>
                  </a:txBody>
                  <a:tcPr/>
                </a:tc>
                <a:tc>
                  <a:txBody>
                    <a:bodyPr/>
                    <a:lstStyle/>
                    <a:p>
                      <a:r>
                        <a:rPr lang="en-US" sz="1100" b="1" kern="1200" dirty="0">
                          <a:solidFill>
                            <a:schemeClr val="dk1"/>
                          </a:solidFill>
                          <a:latin typeface="+mn-lt"/>
                          <a:ea typeface="+mn-ea"/>
                          <a:cs typeface="+mn-cs"/>
                        </a:rPr>
                        <a:t>VMR enhancements</a:t>
                      </a:r>
                    </a:p>
                    <a:p>
                      <a:endParaRPr lang="en-US" sz="1100" b="1" kern="1200" dirty="0">
                        <a:solidFill>
                          <a:schemeClr val="dk1"/>
                        </a:solidFill>
                        <a:latin typeface="+mn-lt"/>
                        <a:ea typeface="+mn-ea"/>
                        <a:cs typeface="+mn-cs"/>
                      </a:endParaRPr>
                    </a:p>
                    <a:p>
                      <a:r>
                        <a:rPr lang="en-US" sz="1100" dirty="0"/>
                        <a:t>(See</a:t>
                      </a:r>
                      <a:r>
                        <a:rPr lang="en-US" sz="1100" baseline="0" dirty="0"/>
                        <a:t> slide 12 for more details)</a:t>
                      </a: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dirty="0">
                          <a:latin typeface="Calibri" panose="020F0502020204030204" pitchFamily="34" charset="0"/>
                          <a:ea typeface="Ebrima" panose="02000000000000000000" pitchFamily="2" charset="0"/>
                          <a:cs typeface="Calibri" panose="020F0502020204030204" pitchFamily="34" charset="0"/>
                        </a:rPr>
                        <a:t>Support of height measurement event for m-IAB/VMR mounted in aerial vehicles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dirty="0">
                          <a:latin typeface="Calibri" panose="020F0502020204030204" pitchFamily="34" charset="0"/>
                          <a:ea typeface="Ebrima" panose="02000000000000000000" pitchFamily="2" charset="0"/>
                          <a:cs typeface="Calibri" panose="020F0502020204030204" pitchFamily="34" charset="0"/>
                        </a:rPr>
                        <a:t>Support for NTN backhaul, to provide service on aircrafts, UAMs and other areas without TN coverage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dirty="0">
                          <a:latin typeface="Calibri" panose="020F0502020204030204" pitchFamily="34" charset="0"/>
                          <a:ea typeface="Ebrima" panose="02000000000000000000" pitchFamily="2" charset="0"/>
                          <a:cs typeface="Calibri" panose="020F0502020204030204" pitchFamily="34" charset="0"/>
                        </a:rPr>
                        <a:t>EPC connectivity to m-IAB/VMR for EN-DC support (depending on the outcome of R19 m-IAB where standalone is being specified and EN-DC is down prioritized)</a:t>
                      </a:r>
                    </a:p>
                  </a:txBody>
                  <a:tcPr/>
                </a:tc>
                <a:tc>
                  <a:txBody>
                    <a:bodyPr/>
                    <a:lstStyle/>
                    <a:p>
                      <a:r>
                        <a:rPr lang="en-US" sz="1100" dirty="0"/>
                        <a:t>Yes, TR 22.261</a:t>
                      </a:r>
                    </a:p>
                    <a:p>
                      <a:r>
                        <a:rPr lang="en-US" sz="1100" dirty="0"/>
                        <a:t>[FS_VMR</a:t>
                      </a:r>
                      <a:r>
                        <a:rPr lang="en-US" sz="1100" baseline="0" dirty="0"/>
                        <a:t>]</a:t>
                      </a:r>
                      <a:endParaRPr lang="en-US" sz="1100" dirty="0"/>
                    </a:p>
                  </a:txBody>
                  <a:tcPr/>
                </a:tc>
                <a:tc>
                  <a:txBody>
                    <a:bodyPr/>
                    <a:lstStyle/>
                    <a:p>
                      <a:r>
                        <a:rPr lang="en-US" sz="1100" dirty="0"/>
                        <a:t>SA2</a:t>
                      </a:r>
                    </a:p>
                  </a:txBody>
                  <a:tcPr/>
                </a:tc>
                <a:tc>
                  <a:txBody>
                    <a:bodyPr/>
                    <a:lstStyle/>
                    <a:p>
                      <a:r>
                        <a:rPr lang="en-US" sz="1100" dirty="0"/>
                        <a:t>Yes</a:t>
                      </a:r>
                    </a:p>
                  </a:txBody>
                  <a:tcPr/>
                </a:tc>
                <a:tc>
                  <a:txBody>
                    <a:bodyPr/>
                    <a:lstStyle/>
                    <a:p>
                      <a:r>
                        <a:rPr lang="en-US" sz="1100" dirty="0"/>
                        <a:t>SA5</a:t>
                      </a:r>
                      <a:r>
                        <a:rPr lang="en-US" sz="1100" baseline="0" dirty="0"/>
                        <a:t> for authorization</a:t>
                      </a:r>
                      <a:endParaRPr lang="en-US" sz="1100" dirty="0"/>
                    </a:p>
                  </a:txBody>
                  <a:tcPr/>
                </a:tc>
                <a:extLst>
                  <a:ext uri="{0D108BD9-81ED-4DB2-BD59-A6C34878D82A}">
                    <a16:rowId xmlns:a16="http://schemas.microsoft.com/office/drawing/2014/main" val="136015713"/>
                  </a:ext>
                </a:extLst>
              </a:tr>
              <a:tr h="381000">
                <a:tc>
                  <a:txBody>
                    <a:bodyPr/>
                    <a:lstStyle/>
                    <a:p>
                      <a:r>
                        <a:rPr lang="en-US" sz="1100" i="0" dirty="0">
                          <a:solidFill>
                            <a:schemeClr val="tx1"/>
                          </a:solidFill>
                        </a:rPr>
                        <a:t>8.</a:t>
                      </a:r>
                    </a:p>
                  </a:txBody>
                  <a:tcPr/>
                </a:tc>
                <a:tc>
                  <a:txBody>
                    <a:bodyPr/>
                    <a:lstStyle/>
                    <a:p>
                      <a:r>
                        <a:rPr lang="en-US" altLang="ko-KR" sz="1100" b="1" kern="1200" dirty="0">
                          <a:solidFill>
                            <a:schemeClr val="tx1"/>
                          </a:solidFill>
                          <a:latin typeface="+mn-lt"/>
                          <a:ea typeface="+mn-ea"/>
                          <a:cs typeface="+mn-cs"/>
                        </a:rPr>
                        <a:t>Ambient IoT</a:t>
                      </a:r>
                    </a:p>
                    <a:p>
                      <a:endParaRPr lang="en-US" altLang="ko-KR" sz="11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ko-KR" sz="1100" dirty="0">
                          <a:solidFill>
                            <a:schemeClr val="tx1"/>
                          </a:solidFill>
                        </a:rPr>
                        <a:t>(See slide 13 for more details)</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ko-KR" sz="1100" b="1" kern="1200" dirty="0">
                          <a:solidFill>
                            <a:schemeClr val="tx1"/>
                          </a:solidFill>
                          <a:effectLst/>
                          <a:latin typeface="+mn-lt"/>
                          <a:ea typeface="+mn-ea"/>
                          <a:cs typeface="+mn-cs"/>
                        </a:rPr>
                        <a:t>Key Work Tasks - </a:t>
                      </a:r>
                    </a:p>
                    <a:p>
                      <a:pPr marL="228600" indent="-228600">
                        <a:buFont typeface="+mj-lt"/>
                        <a:buAutoNum type="arabicPeriod"/>
                      </a:pPr>
                      <a:r>
                        <a:rPr lang="en-US" altLang="ko-KR" sz="1100" kern="1200" dirty="0">
                          <a:solidFill>
                            <a:schemeClr val="tx1"/>
                          </a:solidFill>
                          <a:effectLst/>
                          <a:latin typeface="+mn-lt"/>
                          <a:ea typeface="+mn-ea"/>
                          <a:cs typeface="+mn-cs"/>
                        </a:rPr>
                        <a:t>Study architecture requirements to support Ambient IoT service within 5GS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tx1"/>
                          </a:solidFill>
                          <a:effectLst/>
                          <a:latin typeface="+mn-lt"/>
                          <a:ea typeface="+mn-ea"/>
                          <a:cs typeface="+mn-cs"/>
                        </a:rPr>
                        <a:t>Study registration and connection management for Ambient IoT devices (e.g., security aspects, QoS and traffic management, etc.)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tx1"/>
                          </a:solidFill>
                          <a:effectLst/>
                          <a:latin typeface="+mn-lt"/>
                          <a:ea typeface="+mn-ea"/>
                          <a:cs typeface="+mn-cs"/>
                        </a:rPr>
                        <a:t>Study how to perform positioning for Ambient IoT device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ko-KR" sz="1100" kern="1200" dirty="0">
                          <a:solidFill>
                            <a:schemeClr val="tx1"/>
                          </a:solidFill>
                          <a:effectLst/>
                          <a:latin typeface="+mn-lt"/>
                          <a:ea typeface="+mn-ea"/>
                          <a:cs typeface="+mn-cs"/>
                        </a:rPr>
                        <a:t>Support of device life cycle management</a:t>
                      </a:r>
                    </a:p>
                  </a:txBody>
                  <a:tcPr/>
                </a:tc>
                <a:tc>
                  <a:txBody>
                    <a:bodyPr/>
                    <a:lstStyle/>
                    <a:p>
                      <a:r>
                        <a:rPr lang="en-US" sz="1100" dirty="0">
                          <a:solidFill>
                            <a:schemeClr val="tx1"/>
                          </a:solidFill>
                        </a:rPr>
                        <a:t>Yes, TR 22.840 </a:t>
                      </a:r>
                      <a:r>
                        <a:rPr lang="en-US" altLang="ko-KR" sz="1100" dirty="0">
                          <a:solidFill>
                            <a:schemeClr val="tx1"/>
                          </a:solidFill>
                          <a:latin typeface="Calibri" panose="020F0502020204030204" pitchFamily="34" charset="0"/>
                          <a:cs typeface="Calibri" panose="020F0502020204030204" pitchFamily="34" charset="0"/>
                        </a:rPr>
                        <a:t>[</a:t>
                      </a:r>
                      <a:r>
                        <a:rPr lang="en-US" altLang="ko-KR" sz="1100" dirty="0" err="1">
                          <a:solidFill>
                            <a:schemeClr val="tx1"/>
                          </a:solidFill>
                          <a:latin typeface="Calibri" panose="020F0502020204030204" pitchFamily="34" charset="0"/>
                          <a:cs typeface="Calibri" panose="020F0502020204030204" pitchFamily="34" charset="0"/>
                        </a:rPr>
                        <a:t>FS_Ambient</a:t>
                      </a:r>
                      <a:r>
                        <a:rPr lang="en-US" altLang="ko-KR" sz="1100" dirty="0">
                          <a:solidFill>
                            <a:schemeClr val="tx1"/>
                          </a:solidFill>
                          <a:latin typeface="Calibri" panose="020F0502020204030204" pitchFamily="34" charset="0"/>
                          <a:cs typeface="Calibri" panose="020F0502020204030204" pitchFamily="34" charset="0"/>
                        </a:rPr>
                        <a:t> IoT]</a:t>
                      </a:r>
                      <a:endParaRPr lang="en-US" sz="1100" dirty="0">
                        <a:solidFill>
                          <a:schemeClr val="tx1"/>
                        </a:solidFill>
                      </a:endParaRPr>
                    </a:p>
                  </a:txBody>
                  <a:tcPr/>
                </a:tc>
                <a:tc>
                  <a:txBody>
                    <a:bodyPr/>
                    <a:lstStyle/>
                    <a:p>
                      <a:r>
                        <a:rPr lang="en-US" sz="1100" dirty="0">
                          <a:solidFill>
                            <a:schemeClr val="tx1"/>
                          </a:solidFill>
                        </a:rPr>
                        <a:t>SA2</a:t>
                      </a:r>
                    </a:p>
                  </a:txBody>
                  <a:tcPr/>
                </a:tc>
                <a:tc>
                  <a:txBody>
                    <a:bodyPr/>
                    <a:lstStyle/>
                    <a:p>
                      <a:r>
                        <a:rPr lang="en-US" sz="1100" dirty="0">
                          <a:solidFill>
                            <a:schemeClr val="tx1"/>
                          </a:solidFill>
                        </a:rPr>
                        <a:t>Yes</a:t>
                      </a:r>
                    </a:p>
                  </a:txBody>
                  <a:tcPr/>
                </a:tc>
                <a:tc>
                  <a:txBody>
                    <a:bodyPr/>
                    <a:lstStyle/>
                    <a:p>
                      <a:r>
                        <a:rPr lang="en-US" sz="1100" dirty="0">
                          <a:solidFill>
                            <a:schemeClr val="tx1"/>
                          </a:solidFill>
                        </a:rPr>
                        <a:t>SA3 for security, SA5 for charging</a:t>
                      </a:r>
                    </a:p>
                  </a:txBody>
                  <a:tcPr/>
                </a:tc>
                <a:extLst>
                  <a:ext uri="{0D108BD9-81ED-4DB2-BD59-A6C34878D82A}">
                    <a16:rowId xmlns:a16="http://schemas.microsoft.com/office/drawing/2014/main" val="3014263692"/>
                  </a:ext>
                </a:extLst>
              </a:tr>
            </a:tbl>
          </a:graphicData>
        </a:graphic>
      </p:graphicFrame>
    </p:spTree>
    <p:extLst>
      <p:ext uri="{BB962C8B-B14F-4D97-AF65-F5344CB8AC3E}">
        <p14:creationId xmlns:p14="http://schemas.microsoft.com/office/powerpoint/2010/main" val="396224277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Architectural enhancements for 5G AI/ML</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a:defRPr/>
            </a:pPr>
            <a:r>
              <a:rPr lang="en-US" altLang="ko-KR" sz="1800" dirty="0">
                <a:latin typeface="Calibri" panose="020F0502020204030204" pitchFamily="34" charset="0"/>
                <a:ea typeface="Ebrima" panose="02000000000000000000" pitchFamily="2" charset="0"/>
                <a:cs typeface="Calibri" panose="020F0502020204030204" pitchFamily="34" charset="0"/>
              </a:rPr>
              <a:t>New potential study issues </a:t>
            </a:r>
          </a:p>
          <a:p>
            <a:pPr lvl="1">
              <a:defRPr/>
            </a:pPr>
            <a:r>
              <a:rPr lang="en-US" altLang="ko-KR" sz="1500" dirty="0">
                <a:latin typeface="Calibri" panose="020F0502020204030204" pitchFamily="34" charset="0"/>
                <a:ea typeface="Ebrima" panose="02000000000000000000" pitchFamily="2" charset="0"/>
                <a:cs typeface="Calibri" panose="020F0502020204030204" pitchFamily="34" charset="0"/>
              </a:rPr>
              <a:t>Study the possible architectural and functional extensions for cross-domain AI/ML support (e.g., UE, RAN, Core, applications, etc.)</a:t>
            </a:r>
          </a:p>
          <a:p>
            <a:pPr lvl="1">
              <a:defRPr/>
            </a:pPr>
            <a:r>
              <a:rPr lang="en-US" altLang="ko-KR" sz="1500" dirty="0">
                <a:latin typeface="Calibri" panose="020F0502020204030204" pitchFamily="34" charset="0"/>
                <a:ea typeface="Ebrima" panose="02000000000000000000" pitchFamily="2" charset="0"/>
                <a:cs typeface="Calibri" panose="020F0502020204030204" pitchFamily="34" charset="0"/>
              </a:rPr>
              <a:t>Study the possible architectural and functional extensions to support AI/ML from the perspective of LCM (e.g., data</a:t>
            </a:r>
            <a:r>
              <a:rPr lang="ko-KR" altLang="en-US" sz="1500" dirty="0">
                <a:latin typeface="Calibri" panose="020F0502020204030204" pitchFamily="34" charset="0"/>
                <a:ea typeface="Ebrima" panose="02000000000000000000" pitchFamily="2" charset="0"/>
                <a:cs typeface="Calibri" panose="020F0502020204030204" pitchFamily="34" charset="0"/>
              </a:rPr>
              <a:t> </a:t>
            </a:r>
            <a:r>
              <a:rPr lang="en-US" altLang="ko-KR" sz="1500" dirty="0">
                <a:latin typeface="Calibri" panose="020F0502020204030204" pitchFamily="34" charset="0"/>
                <a:ea typeface="Ebrima" panose="02000000000000000000" pitchFamily="2" charset="0"/>
                <a:cs typeface="Calibri" panose="020F0502020204030204" pitchFamily="34" charset="0"/>
              </a:rPr>
              <a:t>collection, model training, model delivery, model inference, model update, etc.)</a:t>
            </a:r>
          </a:p>
          <a:p>
            <a:pPr lvl="1">
              <a:defRPr/>
            </a:pPr>
            <a:r>
              <a:rPr lang="en-US" altLang="ko-KR" sz="1500" dirty="0">
                <a:latin typeface="Calibri" panose="020F0502020204030204" pitchFamily="34" charset="0"/>
                <a:ea typeface="Ebrima" panose="02000000000000000000" pitchFamily="2" charset="0"/>
                <a:cs typeface="Calibri" panose="020F0502020204030204" pitchFamily="34" charset="0"/>
              </a:rPr>
              <a:t>Study how to assist 5GS/5GC to make operational decision (e.g., recommendation)</a:t>
            </a:r>
          </a:p>
          <a:p>
            <a:pPr lvl="1">
              <a:defRPr/>
            </a:pPr>
            <a:r>
              <a:rPr lang="en-US" altLang="ko-KR" sz="1500" dirty="0">
                <a:latin typeface="Calibri" panose="020F0502020204030204" pitchFamily="34" charset="0"/>
                <a:ea typeface="Ebrima" panose="02000000000000000000" pitchFamily="2" charset="0"/>
                <a:cs typeface="Calibri" panose="020F0502020204030204" pitchFamily="34" charset="0"/>
              </a:rPr>
              <a:t>Study how to evolve from network data analytics to network operational recommendation</a:t>
            </a:r>
          </a:p>
          <a:p>
            <a:pPr lvl="1">
              <a:defRPr/>
            </a:pPr>
            <a:endParaRPr lang="en-US" altLang="ko-KR" sz="1500" dirty="0">
              <a:latin typeface="Calibri" panose="020F0502020204030204" pitchFamily="34" charset="0"/>
              <a:ea typeface="Ebrima" panose="02000000000000000000" pitchFamily="2" charset="0"/>
              <a:cs typeface="Calibri" panose="020F0502020204030204" pitchFamily="34" charset="0"/>
            </a:endParaRPr>
          </a:p>
          <a:p>
            <a:pPr marL="0" indent="0">
              <a:buNone/>
            </a:pPr>
            <a:endParaRPr lang="en-US" altLang="en-US" dirty="0"/>
          </a:p>
        </p:txBody>
      </p:sp>
      <p:sp>
        <p:nvSpPr>
          <p:cNvPr id="5" name="TextBox 4">
            <a:extLst>
              <a:ext uri="{FF2B5EF4-FFF2-40B4-BE49-F238E27FC236}">
                <a16:creationId xmlns:a16="http://schemas.microsoft.com/office/drawing/2014/main" id="{B7700C4D-01C4-443E-9EC0-F75316555F03}"/>
              </a:ext>
            </a:extLst>
          </p:cNvPr>
          <p:cNvSpPr txBox="1"/>
          <p:nvPr/>
        </p:nvSpPr>
        <p:spPr>
          <a:xfrm>
            <a:off x="121023" y="6034901"/>
            <a:ext cx="6732500" cy="276999"/>
          </a:xfrm>
          <a:prstGeom prst="rect">
            <a:avLst/>
          </a:prstGeom>
          <a:noFill/>
        </p:spPr>
        <p:txBody>
          <a:bodyPr wrap="square">
            <a:spAutoFit/>
          </a:bodyPr>
          <a:lstStyle/>
          <a:p>
            <a:pPr algn="ctr">
              <a:spcAft>
                <a:spcPts val="900"/>
              </a:spcAft>
            </a:pPr>
            <a:r>
              <a:rPr lang="en-GB" sz="1200" dirty="0">
                <a:latin typeface="Calibri" panose="020F0502020204030204" pitchFamily="34" charset="0"/>
                <a:ea typeface="Ebrima" panose="02000000000000000000" pitchFamily="2" charset="0"/>
                <a:cs typeface="Calibri" panose="020F0502020204030204" pitchFamily="34" charset="0"/>
              </a:rPr>
              <a:t>&lt;Cross-Domain (</a:t>
            </a:r>
            <a:r>
              <a:rPr lang="en-GB" altLang="ko-KR" sz="1200" dirty="0">
                <a:latin typeface="Calibri" panose="020F0502020204030204" pitchFamily="34" charset="0"/>
                <a:ea typeface="Ebrima" panose="02000000000000000000" pitchFamily="2" charset="0"/>
                <a:cs typeface="Calibri" panose="020F0502020204030204" pitchFamily="34" charset="0"/>
              </a:rPr>
              <a:t>UE-RAN-Core-Applications)</a:t>
            </a:r>
            <a:r>
              <a:rPr lang="en-GB" sz="1200" dirty="0">
                <a:latin typeface="Calibri" panose="020F0502020204030204" pitchFamily="34" charset="0"/>
                <a:ea typeface="Ebrima" panose="02000000000000000000" pitchFamily="2" charset="0"/>
                <a:cs typeface="Calibri" panose="020F0502020204030204" pitchFamily="34" charset="0"/>
              </a:rPr>
              <a:t> AI/ML support &gt;</a:t>
            </a:r>
            <a:endParaRPr lang="en-KR" sz="1200" dirty="0">
              <a:effectLst/>
              <a:latin typeface="Calibri" panose="020F0502020204030204" pitchFamily="34" charset="0"/>
              <a:ea typeface="Ebrima" panose="02000000000000000000" pitchFamily="2" charset="0"/>
              <a:cs typeface="Calibri" panose="020F0502020204030204" pitchFamily="34" charset="0"/>
            </a:endParaRPr>
          </a:p>
        </p:txBody>
      </p:sp>
      <p:pic>
        <p:nvPicPr>
          <p:cNvPr id="6" name="그림 5">
            <a:extLst>
              <a:ext uri="{FF2B5EF4-FFF2-40B4-BE49-F238E27FC236}">
                <a16:creationId xmlns:a16="http://schemas.microsoft.com/office/drawing/2014/main" id="{82B3F44E-17D2-4C25-9438-CB3A7C794BB2}"/>
              </a:ext>
            </a:extLst>
          </p:cNvPr>
          <p:cNvPicPr>
            <a:picLocks noChangeAspect="1"/>
          </p:cNvPicPr>
          <p:nvPr/>
        </p:nvPicPr>
        <p:blipFill>
          <a:blip r:embed="rId2"/>
          <a:stretch>
            <a:fillRect/>
          </a:stretch>
        </p:blipFill>
        <p:spPr>
          <a:xfrm>
            <a:off x="7208962" y="4289611"/>
            <a:ext cx="3463121" cy="1441652"/>
          </a:xfrm>
          <a:prstGeom prst="rect">
            <a:avLst/>
          </a:prstGeom>
        </p:spPr>
      </p:pic>
      <p:sp>
        <p:nvSpPr>
          <p:cNvPr id="7" name="TextBox 6">
            <a:extLst>
              <a:ext uri="{FF2B5EF4-FFF2-40B4-BE49-F238E27FC236}">
                <a16:creationId xmlns:a16="http://schemas.microsoft.com/office/drawing/2014/main" id="{10E82637-9960-4D42-BFA7-C1F2E5D84209}"/>
              </a:ext>
            </a:extLst>
          </p:cNvPr>
          <p:cNvSpPr txBox="1"/>
          <p:nvPr/>
        </p:nvSpPr>
        <p:spPr>
          <a:xfrm>
            <a:off x="6414990" y="5686871"/>
            <a:ext cx="5051063" cy="276999"/>
          </a:xfrm>
          <a:prstGeom prst="rect">
            <a:avLst/>
          </a:prstGeom>
          <a:noFill/>
        </p:spPr>
        <p:txBody>
          <a:bodyPr wrap="none" rtlCol="0">
            <a:spAutoFit/>
          </a:bodyPr>
          <a:lstStyle/>
          <a:p>
            <a:r>
              <a:rPr lang="en-US" altLang="ko-KR" sz="1200" dirty="0">
                <a:latin typeface="Calibri" panose="020F0502020204030204" pitchFamily="34" charset="0"/>
                <a:ea typeface="Ebrima" panose="02000000000000000000" pitchFamily="2" charset="0"/>
                <a:cs typeface="Calibri" panose="020F0502020204030204" pitchFamily="34" charset="0"/>
              </a:rPr>
              <a:t>&lt; Analytics enhancements - from data intelligence to operational intelligence&gt;</a:t>
            </a:r>
            <a:endParaRPr lang="ko-KR" altLang="en-US" sz="1200" dirty="0">
              <a:latin typeface="Calibri" panose="020F0502020204030204" pitchFamily="34" charset="0"/>
              <a:ea typeface="다음_Regular" panose="02000603060000000000" pitchFamily="2" charset="-127"/>
              <a:cs typeface="Calibri" panose="020F0502020204030204" pitchFamily="34" charset="0"/>
            </a:endParaRPr>
          </a:p>
        </p:txBody>
      </p:sp>
      <p:pic>
        <p:nvPicPr>
          <p:cNvPr id="2" name="그림 1">
            <a:extLst>
              <a:ext uri="{FF2B5EF4-FFF2-40B4-BE49-F238E27FC236}">
                <a16:creationId xmlns:a16="http://schemas.microsoft.com/office/drawing/2014/main" id="{6FE852BC-6127-4A97-A7D7-40F4631B90F7}"/>
              </a:ext>
            </a:extLst>
          </p:cNvPr>
          <p:cNvPicPr>
            <a:picLocks noChangeAspect="1"/>
          </p:cNvPicPr>
          <p:nvPr/>
        </p:nvPicPr>
        <p:blipFill>
          <a:blip r:embed="rId3"/>
          <a:stretch>
            <a:fillRect/>
          </a:stretch>
        </p:blipFill>
        <p:spPr>
          <a:xfrm>
            <a:off x="998710" y="3718784"/>
            <a:ext cx="5720343" cy="2316117"/>
          </a:xfrm>
          <a:prstGeom prst="rect">
            <a:avLst/>
          </a:prstGeom>
        </p:spPr>
      </p:pic>
    </p:spTree>
    <p:extLst>
      <p:ext uri="{BB962C8B-B14F-4D97-AF65-F5344CB8AC3E}">
        <p14:creationId xmlns:p14="http://schemas.microsoft.com/office/powerpoint/2010/main" val="352583739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904B38A-0ABA-4D0E-BEBC-5CBA4C948255}"/>
              </a:ext>
            </a:extLst>
          </p:cNvPr>
          <p:cNvSpPr>
            <a:spLocks noGrp="1"/>
          </p:cNvSpPr>
          <p:nvPr>
            <p:ph type="title"/>
          </p:nvPr>
        </p:nvSpPr>
        <p:spPr/>
        <p:txBody>
          <a:bodyPr/>
          <a:lstStyle/>
          <a:p>
            <a:r>
              <a:rPr lang="en-US" altLang="ko-KR" dirty="0"/>
              <a:t>Architectural enhancements for UPF</a:t>
            </a:r>
            <a:endParaRPr lang="ko-KR" altLang="en-US" dirty="0"/>
          </a:p>
        </p:txBody>
      </p:sp>
      <p:sp>
        <p:nvSpPr>
          <p:cNvPr id="3" name="내용 개체 틀 2">
            <a:extLst>
              <a:ext uri="{FF2B5EF4-FFF2-40B4-BE49-F238E27FC236}">
                <a16:creationId xmlns:a16="http://schemas.microsoft.com/office/drawing/2014/main" id="{483ABD79-0A7C-4ED0-BB0F-38237D53B82F}"/>
              </a:ext>
            </a:extLst>
          </p:cNvPr>
          <p:cNvSpPr>
            <a:spLocks noGrp="1"/>
          </p:cNvSpPr>
          <p:nvPr>
            <p:ph idx="1"/>
          </p:nvPr>
        </p:nvSpPr>
        <p:spPr/>
        <p:txBody>
          <a:bodyPr/>
          <a:lstStyle/>
          <a:p>
            <a:pPr>
              <a:lnSpc>
                <a:spcPct val="100000"/>
              </a:lnSpc>
              <a:spcAft>
                <a:spcPts val="600"/>
              </a:spcAft>
            </a:pPr>
            <a:r>
              <a:rPr lang="en-US" altLang="ko-KR" sz="1800" dirty="0">
                <a:latin typeface="Calibri" panose="020F0502020204030204" pitchFamily="34" charset="0"/>
                <a:cs typeface="Calibri" panose="020F0502020204030204" pitchFamily="34" charset="0"/>
              </a:rPr>
              <a:t>Discussed in Rel-18</a:t>
            </a:r>
          </a:p>
          <a:p>
            <a:pPr lvl="1">
              <a:lnSpc>
                <a:spcPct val="110000"/>
              </a:lnSpc>
              <a:spcBef>
                <a:spcPts val="0"/>
              </a:spcBef>
              <a:buFont typeface="Calibri" panose="020F0502020204030204" pitchFamily="34" charset="0"/>
              <a:buChar char="-"/>
            </a:pPr>
            <a:r>
              <a:rPr lang="en-US" altLang="ko-KR" sz="1600" dirty="0">
                <a:latin typeface="Calibri" panose="020F0502020204030204" pitchFamily="34" charset="0"/>
                <a:cs typeface="Calibri" panose="020F0502020204030204" pitchFamily="34" charset="0"/>
              </a:rPr>
              <a:t>Supporting data collection directly from UPF </a:t>
            </a:r>
            <a:r>
              <a:rPr lang="en-US" altLang="ko-KR" sz="1800" dirty="0">
                <a:latin typeface="Calibri" panose="020F0502020204030204" pitchFamily="34" charset="0"/>
                <a:cs typeface="Calibri" panose="020F0502020204030204" pitchFamily="34" charset="0"/>
              </a:rPr>
              <a:t>to NWDAF [Rel-18]</a:t>
            </a:r>
          </a:p>
          <a:p>
            <a:pPr lvl="1">
              <a:lnSpc>
                <a:spcPct val="110000"/>
              </a:lnSpc>
              <a:spcBef>
                <a:spcPts val="0"/>
              </a:spcBef>
              <a:buFont typeface="Calibri" panose="020F0502020204030204" pitchFamily="34" charset="0"/>
              <a:buChar char="-"/>
            </a:pPr>
            <a:r>
              <a:rPr lang="en-US" altLang="ko-KR" sz="1600" dirty="0">
                <a:latin typeface="Calibri" panose="020F0502020204030204" pitchFamily="34" charset="0"/>
                <a:cs typeface="Calibri" panose="020F0502020204030204" pitchFamily="34" charset="0"/>
              </a:rPr>
              <a:t>Supporting NAT information exposure from UPF to NEF [Rel-18]</a:t>
            </a:r>
          </a:p>
          <a:p>
            <a:pPr lvl="1">
              <a:lnSpc>
                <a:spcPct val="110000"/>
              </a:lnSpc>
              <a:spcBef>
                <a:spcPts val="0"/>
              </a:spcBef>
              <a:buFont typeface="Calibri" panose="020F0502020204030204" pitchFamily="34" charset="0"/>
              <a:buChar char="-"/>
            </a:pPr>
            <a:r>
              <a:rPr lang="en-US" altLang="ko-KR" sz="1600" dirty="0">
                <a:latin typeface="Calibri" panose="020F0502020204030204" pitchFamily="34" charset="0"/>
                <a:cs typeface="Calibri" panose="020F0502020204030204" pitchFamily="34" charset="0"/>
              </a:rPr>
              <a:t>Supporting TSN management information exposure from UPF to TSN AF/TSCTSF [Rel-18]</a:t>
            </a:r>
          </a:p>
          <a:p>
            <a:pPr>
              <a:lnSpc>
                <a:spcPct val="100000"/>
              </a:lnSpc>
              <a:spcAft>
                <a:spcPts val="600"/>
              </a:spcAft>
            </a:pPr>
            <a:r>
              <a:rPr lang="en-US" altLang="ko-KR" sz="1800" dirty="0">
                <a:latin typeface="Calibri" panose="020F0502020204030204" pitchFamily="34" charset="0"/>
                <a:cs typeface="Calibri" panose="020F0502020204030204" pitchFamily="34" charset="0"/>
              </a:rPr>
              <a:t>Items to be discussed in Rel-19 </a:t>
            </a:r>
          </a:p>
          <a:p>
            <a:pPr lvl="1">
              <a:lnSpc>
                <a:spcPct val="100000"/>
              </a:lnSpc>
              <a:spcBef>
                <a:spcPts val="0"/>
              </a:spcBef>
              <a:buFont typeface="Calibri" panose="020F0502020204030204" pitchFamily="34" charset="0"/>
              <a:buChar char="-"/>
            </a:pPr>
            <a:r>
              <a:rPr lang="en-US" altLang="ko-KR" sz="1600" dirty="0">
                <a:latin typeface="Calibri" panose="020F0502020204030204" pitchFamily="34" charset="0"/>
                <a:cs typeface="Calibri" panose="020F0502020204030204" pitchFamily="34" charset="0"/>
              </a:rPr>
              <a:t>Enhancement of UPF event exposure to support more features to NFs</a:t>
            </a:r>
          </a:p>
          <a:p>
            <a:pPr lvl="2">
              <a:lnSpc>
                <a:spcPct val="100000"/>
              </a:lnSpc>
              <a:spcBef>
                <a:spcPts val="0"/>
              </a:spcBef>
              <a:buFont typeface="Wingdings" panose="05000000000000000000" pitchFamily="2" charset="2"/>
              <a:buChar char="§"/>
            </a:pPr>
            <a:r>
              <a:rPr lang="en-US" altLang="ko-KR" sz="1200" dirty="0">
                <a:latin typeface="Calibri" panose="020F0502020204030204" pitchFamily="34" charset="0"/>
                <a:cs typeface="Calibri" panose="020F0502020204030204" pitchFamily="34" charset="0"/>
              </a:rPr>
              <a:t>NWDAF, AF/NEF, CHF, TSCTSF, etc.</a:t>
            </a:r>
          </a:p>
          <a:p>
            <a:pPr lvl="2">
              <a:lnSpc>
                <a:spcPct val="100000"/>
              </a:lnSpc>
              <a:spcBef>
                <a:spcPts val="0"/>
              </a:spcBef>
              <a:buFont typeface="Wingdings" panose="05000000000000000000" pitchFamily="2" charset="2"/>
              <a:buChar char="§"/>
            </a:pPr>
            <a:r>
              <a:rPr lang="en-US" altLang="ko-KR" sz="1200" dirty="0">
                <a:latin typeface="Calibri" panose="020F0502020204030204" pitchFamily="34" charset="0"/>
                <a:cs typeface="Calibri" panose="020F0502020204030204" pitchFamily="34" charset="0"/>
              </a:rPr>
              <a:t>Data exposure (e.g. sensing data)</a:t>
            </a:r>
          </a:p>
          <a:p>
            <a:pPr lvl="1">
              <a:lnSpc>
                <a:spcPct val="100000"/>
              </a:lnSpc>
              <a:spcBef>
                <a:spcPts val="0"/>
              </a:spcBef>
              <a:buFont typeface="Calibri" panose="020F0502020204030204" pitchFamily="34" charset="0"/>
              <a:buChar char="-"/>
            </a:pPr>
            <a:r>
              <a:rPr lang="en-US" altLang="ko-KR" sz="1600" dirty="0">
                <a:latin typeface="Calibri" panose="020F0502020204030204" pitchFamily="34" charset="0"/>
                <a:cs typeface="Calibri" panose="020F0502020204030204" pitchFamily="34" charset="0"/>
              </a:rPr>
              <a:t>Modularized UPF services taking advantage of cloud-native, programmability, and flexible deployment</a:t>
            </a:r>
          </a:p>
          <a:p>
            <a:endParaRPr lang="ko-KR" altLang="en-US" dirty="0"/>
          </a:p>
        </p:txBody>
      </p:sp>
      <p:pic>
        <p:nvPicPr>
          <p:cNvPr id="4" name="Picture 3">
            <a:extLst>
              <a:ext uri="{FF2B5EF4-FFF2-40B4-BE49-F238E27FC236}">
                <a16:creationId xmlns:a16="http://schemas.microsoft.com/office/drawing/2014/main" id="{4160756D-4321-434A-8492-FBB9DB117FD9}"/>
              </a:ext>
            </a:extLst>
          </p:cNvPr>
          <p:cNvPicPr>
            <a:picLocks noChangeAspect="1"/>
          </p:cNvPicPr>
          <p:nvPr/>
        </p:nvPicPr>
        <p:blipFill>
          <a:blip r:embed="rId2"/>
          <a:stretch>
            <a:fillRect/>
          </a:stretch>
        </p:blipFill>
        <p:spPr>
          <a:xfrm>
            <a:off x="1744601" y="4470856"/>
            <a:ext cx="6270789" cy="1599691"/>
          </a:xfrm>
          <a:prstGeom prst="rect">
            <a:avLst/>
          </a:prstGeom>
        </p:spPr>
      </p:pic>
      <p:sp>
        <p:nvSpPr>
          <p:cNvPr id="5" name="TextBox 4">
            <a:extLst>
              <a:ext uri="{FF2B5EF4-FFF2-40B4-BE49-F238E27FC236}">
                <a16:creationId xmlns:a16="http://schemas.microsoft.com/office/drawing/2014/main" id="{A23A258B-F919-4363-BBA3-019AD535AAF6}"/>
              </a:ext>
            </a:extLst>
          </p:cNvPr>
          <p:cNvSpPr txBox="1"/>
          <p:nvPr/>
        </p:nvSpPr>
        <p:spPr>
          <a:xfrm>
            <a:off x="2647810" y="6016759"/>
            <a:ext cx="2601546" cy="276999"/>
          </a:xfrm>
          <a:prstGeom prst="rect">
            <a:avLst/>
          </a:prstGeom>
          <a:noFill/>
        </p:spPr>
        <p:txBody>
          <a:bodyPr wrap="none" rtlCol="0">
            <a:spAutoFit/>
          </a:bodyPr>
          <a:lstStyle/>
          <a:p>
            <a:r>
              <a:rPr lang="en-US" altLang="ko-KR" sz="1200" dirty="0">
                <a:latin typeface="Calibri" panose="020F0502020204030204" pitchFamily="34" charset="0"/>
                <a:ea typeface="Ebrima" panose="02000000000000000000" pitchFamily="2" charset="0"/>
                <a:cs typeface="Calibri" panose="020F0502020204030204" pitchFamily="34" charset="0"/>
              </a:rPr>
              <a:t>&lt;Architectural enhancements for UPF&gt;</a:t>
            </a:r>
            <a:endParaRPr lang="ko-KR" altLang="en-US" sz="1200" dirty="0">
              <a:latin typeface="Calibri" panose="020F0502020204030204" pitchFamily="34" charset="0"/>
              <a:ea typeface="다음_Regular" panose="02000603060000000000" pitchFamily="2" charset="-127"/>
              <a:cs typeface="Calibri" panose="020F0502020204030204" pitchFamily="34" charset="0"/>
            </a:endParaRPr>
          </a:p>
        </p:txBody>
      </p:sp>
    </p:spTree>
    <p:extLst>
      <p:ext uri="{BB962C8B-B14F-4D97-AF65-F5344CB8AC3E}">
        <p14:creationId xmlns:p14="http://schemas.microsoft.com/office/powerpoint/2010/main" val="347131266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B94AD73-9FB2-4932-A252-D78BCC652964}"/>
              </a:ext>
            </a:extLst>
          </p:cNvPr>
          <p:cNvSpPr>
            <a:spLocks noGrp="1"/>
          </p:cNvSpPr>
          <p:nvPr>
            <p:ph type="title"/>
          </p:nvPr>
        </p:nvSpPr>
        <p:spPr/>
        <p:txBody>
          <a:bodyPr/>
          <a:lstStyle/>
          <a:p>
            <a:r>
              <a:rPr lang="en-US" altLang="ko-KR" dirty="0"/>
              <a:t>Robust Core</a:t>
            </a:r>
            <a:endParaRPr lang="ko-KR" altLang="en-US" dirty="0"/>
          </a:p>
        </p:txBody>
      </p:sp>
      <p:sp>
        <p:nvSpPr>
          <p:cNvPr id="3" name="내용 개체 틀 2">
            <a:extLst>
              <a:ext uri="{FF2B5EF4-FFF2-40B4-BE49-F238E27FC236}">
                <a16:creationId xmlns:a16="http://schemas.microsoft.com/office/drawing/2014/main" id="{22C30A5C-3DB7-4ED7-89C4-716181CC1F91}"/>
              </a:ext>
            </a:extLst>
          </p:cNvPr>
          <p:cNvSpPr>
            <a:spLocks noGrp="1"/>
          </p:cNvSpPr>
          <p:nvPr>
            <p:ph idx="1"/>
          </p:nvPr>
        </p:nvSpPr>
        <p:spPr>
          <a:xfrm>
            <a:off x="838200" y="1825625"/>
            <a:ext cx="10914529" cy="4351338"/>
          </a:xfrm>
        </p:spPr>
        <p:txBody>
          <a:bodyPr/>
          <a:lstStyle/>
          <a:p>
            <a:pPr>
              <a:lnSpc>
                <a:spcPct val="100000"/>
              </a:lnSpc>
              <a:spcAft>
                <a:spcPts val="600"/>
              </a:spcAft>
            </a:pPr>
            <a:r>
              <a:rPr lang="en-US" altLang="ko-KR" sz="1800" kern="100" dirty="0">
                <a:latin typeface="Calibri" panose="020F0502020204030204" pitchFamily="34" charset="0"/>
                <a:cs typeface="Calibri" panose="020F0502020204030204" pitchFamily="34" charset="0"/>
              </a:rPr>
              <a:t>The study is aiming at identifying and analyzing existing and new methods for 5GC to support protecting against signal storm and related misbehaving network functions.</a:t>
            </a:r>
          </a:p>
          <a:p>
            <a:pPr>
              <a:lnSpc>
                <a:spcPct val="100000"/>
              </a:lnSpc>
              <a:spcAft>
                <a:spcPts val="600"/>
              </a:spcAft>
            </a:pPr>
            <a:r>
              <a:rPr lang="en-US" altLang="ko-KR" sz="1800" i="0" noProof="0" dirty="0">
                <a:solidFill>
                  <a:schemeClr val="tx2">
                    <a:lumMod val="50000"/>
                  </a:schemeClr>
                </a:solidFill>
                <a:latin typeface="Calibri" panose="020F0502020204030204" pitchFamily="34" charset="0"/>
                <a:cs typeface="Calibri" panose="020F0502020204030204" pitchFamily="34" charset="0"/>
              </a:rPr>
              <a:t>With the Core network being central to 5G System (5GS), making a robust and resilient Core is more complicated and challenging especially with increasing number NFs. 5GC needs to perform correctly and accurately all the time, including handling of abnormal NFs that could cause unintended malicious traffic. It should be able to prevent against (un)expected scenarios such as signal storm period and related misbehaving NFs.</a:t>
            </a:r>
            <a:endParaRPr lang="en-GB" altLang="ko-KR" sz="1800" i="0" noProof="0" dirty="0">
              <a:solidFill>
                <a:schemeClr val="tx2">
                  <a:lumMod val="50000"/>
                </a:schemeClr>
              </a:solidFill>
              <a:latin typeface="Calibri" panose="020F0502020204030204" pitchFamily="34" charset="0"/>
              <a:cs typeface="Calibri" panose="020F0502020204030204" pitchFamily="34" charset="0"/>
            </a:endParaRPr>
          </a:p>
          <a:p>
            <a:pPr>
              <a:lnSpc>
                <a:spcPct val="100000"/>
              </a:lnSpc>
              <a:spcAft>
                <a:spcPts val="600"/>
              </a:spcAft>
            </a:pPr>
            <a:endParaRPr lang="en-US" altLang="ko-KR" sz="1800" dirty="0">
              <a:latin typeface="Calibri" panose="020F0502020204030204" pitchFamily="34" charset="0"/>
              <a:cs typeface="Calibri" panose="020F0502020204030204" pitchFamily="34" charset="0"/>
            </a:endParaRPr>
          </a:p>
          <a:p>
            <a:endParaRPr lang="ko-KR" altLang="en-US" dirty="0"/>
          </a:p>
        </p:txBody>
      </p:sp>
      <p:sp>
        <p:nvSpPr>
          <p:cNvPr id="6" name="TextBox 5">
            <a:extLst>
              <a:ext uri="{FF2B5EF4-FFF2-40B4-BE49-F238E27FC236}">
                <a16:creationId xmlns:a16="http://schemas.microsoft.com/office/drawing/2014/main" id="{21FA50D1-1D19-4123-A483-3BCADF3DEAE2}"/>
              </a:ext>
            </a:extLst>
          </p:cNvPr>
          <p:cNvSpPr txBox="1"/>
          <p:nvPr/>
        </p:nvSpPr>
        <p:spPr>
          <a:xfrm>
            <a:off x="882352" y="6025196"/>
            <a:ext cx="6407220" cy="281231"/>
          </a:xfrm>
          <a:prstGeom prst="rect">
            <a:avLst/>
          </a:prstGeom>
          <a:noFill/>
        </p:spPr>
        <p:txBody>
          <a:bodyPr wrap="square">
            <a:spAutoFit/>
          </a:bodyPr>
          <a:lstStyle/>
          <a:p>
            <a:pPr marL="809625" indent="-725488" latinLnBrk="1">
              <a:lnSpc>
                <a:spcPct val="107000"/>
              </a:lnSpc>
              <a:spcAft>
                <a:spcPts val="800"/>
              </a:spcAft>
            </a:pPr>
            <a:r>
              <a:rPr lang="en-US" altLang="ko-KR" sz="1200" dirty="0">
                <a:solidFill>
                  <a:schemeClr val="tx2">
                    <a:lumMod val="50000"/>
                  </a:schemeClr>
                </a:solidFill>
                <a:latin typeface="Calibri" panose="020F0502020204030204" pitchFamily="34" charset="0"/>
                <a:cs typeface="Calibri" panose="020F0502020204030204" pitchFamily="34" charset="0"/>
              </a:rPr>
              <a:t>SA2#157 </a:t>
            </a:r>
            <a:r>
              <a:rPr lang="en-US" altLang="ko-KR" sz="1200" kern="100" dirty="0">
                <a:effectLst/>
                <a:latin typeface="Calibri" panose="020F0502020204030204" pitchFamily="34" charset="0"/>
                <a:ea typeface="맑은 고딕" panose="020B0503020000020004" pitchFamily="50" charset="-127"/>
                <a:cs typeface="Calibri" panose="020F0502020204030204" pitchFamily="34" charset="0"/>
                <a:hlinkClick r:id="rId2"/>
              </a:rPr>
              <a:t>https://portal.3gpp.org/ngppapp/CreateTDoc.aspx?mode=view&amp;contributionId=1442135</a:t>
            </a:r>
            <a:r>
              <a:rPr lang="en-US" altLang="ko-KR" sz="1200" kern="100" dirty="0">
                <a:effectLst/>
                <a:latin typeface="Calibri" panose="020F0502020204030204" pitchFamily="34" charset="0"/>
                <a:ea typeface="맑은 고딕" panose="020B0503020000020004" pitchFamily="50" charset="-127"/>
                <a:cs typeface="Calibri" panose="020F0502020204030204" pitchFamily="34" charset="0"/>
              </a:rPr>
              <a:t> </a:t>
            </a:r>
            <a:endParaRPr lang="ko-KR" altLang="ko-KR" sz="1200" kern="100" dirty="0">
              <a:effectLst/>
              <a:latin typeface="Calibri" panose="020F0502020204030204" pitchFamily="34" charset="0"/>
              <a:ea typeface="맑은 고딕" panose="020B0503020000020004" pitchFamily="50" charset="-127"/>
              <a:cs typeface="Calibri" panose="020F0502020204030204" pitchFamily="34" charset="0"/>
            </a:endParaRPr>
          </a:p>
        </p:txBody>
      </p:sp>
      <p:pic>
        <p:nvPicPr>
          <p:cNvPr id="7" name="그림 6">
            <a:extLst>
              <a:ext uri="{FF2B5EF4-FFF2-40B4-BE49-F238E27FC236}">
                <a16:creationId xmlns:a16="http://schemas.microsoft.com/office/drawing/2014/main" id="{F3223E1B-B73F-49FD-A8C1-706124714564}"/>
              </a:ext>
            </a:extLst>
          </p:cNvPr>
          <p:cNvPicPr>
            <a:picLocks noChangeAspect="1"/>
          </p:cNvPicPr>
          <p:nvPr/>
        </p:nvPicPr>
        <p:blipFill>
          <a:blip r:embed="rId3"/>
          <a:stretch>
            <a:fillRect/>
          </a:stretch>
        </p:blipFill>
        <p:spPr>
          <a:xfrm>
            <a:off x="3209357" y="3735651"/>
            <a:ext cx="6172214" cy="2222168"/>
          </a:xfrm>
          <a:prstGeom prst="rect">
            <a:avLst/>
          </a:prstGeom>
        </p:spPr>
      </p:pic>
    </p:spTree>
    <p:extLst>
      <p:ext uri="{BB962C8B-B14F-4D97-AF65-F5344CB8AC3E}">
        <p14:creationId xmlns:p14="http://schemas.microsoft.com/office/powerpoint/2010/main" val="264993634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4BFCC58-2A10-459A-9B77-37A0C35AD6D8}"/>
              </a:ext>
            </a:extLst>
          </p:cNvPr>
          <p:cNvSpPr>
            <a:spLocks noGrp="1"/>
          </p:cNvSpPr>
          <p:nvPr>
            <p:ph type="title"/>
          </p:nvPr>
        </p:nvSpPr>
        <p:spPr/>
        <p:txBody>
          <a:bodyPr/>
          <a:lstStyle/>
          <a:p>
            <a:r>
              <a:rPr lang="en-US" altLang="ko-KR" sz="4000" dirty="0"/>
              <a:t>Architectural enhancements of Metaverse and XR </a:t>
            </a:r>
            <a:endParaRPr lang="ko-KR" altLang="en-US" sz="4000" dirty="0"/>
          </a:p>
        </p:txBody>
      </p:sp>
      <p:sp>
        <p:nvSpPr>
          <p:cNvPr id="3" name="내용 개체 틀 2">
            <a:extLst>
              <a:ext uri="{FF2B5EF4-FFF2-40B4-BE49-F238E27FC236}">
                <a16:creationId xmlns:a16="http://schemas.microsoft.com/office/drawing/2014/main" id="{F2CDB2D5-2D5C-4B14-A687-F7AC06069D35}"/>
              </a:ext>
            </a:extLst>
          </p:cNvPr>
          <p:cNvSpPr>
            <a:spLocks noGrp="1"/>
          </p:cNvSpPr>
          <p:nvPr>
            <p:ph idx="1"/>
          </p:nvPr>
        </p:nvSpPr>
        <p:spPr/>
        <p:txBody>
          <a:bodyPr/>
          <a:lstStyle/>
          <a:p>
            <a:pPr>
              <a:lnSpc>
                <a:spcPct val="100000"/>
              </a:lnSpc>
              <a:spcAft>
                <a:spcPts val="600"/>
              </a:spcAft>
            </a:pPr>
            <a:r>
              <a:rPr lang="en-US" altLang="ko-KR" dirty="0"/>
              <a:t> </a:t>
            </a:r>
            <a:r>
              <a:rPr lang="en-US" altLang="ko-KR" sz="2400" dirty="0">
                <a:latin typeface="Ebrima" panose="02000000000000000000" pitchFamily="2" charset="0"/>
                <a:ea typeface="Ebrima" panose="02000000000000000000" pitchFamily="2" charset="0"/>
                <a:cs typeface="Ebrima" panose="02000000000000000000" pitchFamily="2" charset="0"/>
              </a:rPr>
              <a:t>Items newly discussed in SA1 [</a:t>
            </a:r>
            <a:r>
              <a:rPr lang="en-US" altLang="ko-KR" sz="2400" dirty="0" err="1">
                <a:latin typeface="Ebrima" panose="02000000000000000000" pitchFamily="2" charset="0"/>
                <a:ea typeface="Ebrima" panose="02000000000000000000" pitchFamily="2" charset="0"/>
                <a:cs typeface="Ebrima" panose="02000000000000000000" pitchFamily="2" charset="0"/>
              </a:rPr>
              <a:t>FS_Metaverse</a:t>
            </a:r>
            <a:r>
              <a:rPr lang="en-US" altLang="ko-KR" sz="2400" dirty="0">
                <a:latin typeface="Ebrima" panose="02000000000000000000" pitchFamily="2" charset="0"/>
                <a:ea typeface="Ebrima" panose="02000000000000000000" pitchFamily="2" charset="0"/>
                <a:cs typeface="Ebrima" panose="02000000000000000000" pitchFamily="2" charset="0"/>
              </a:rPr>
              <a:t>] Rel-19</a:t>
            </a:r>
          </a:p>
          <a:p>
            <a:pPr lvl="1">
              <a:lnSpc>
                <a:spcPct val="100000"/>
              </a:lnSpc>
              <a:spcBef>
                <a:spcPts val="0"/>
              </a:spcBef>
              <a:buFont typeface="Calibri" panose="020F0502020204030204" pitchFamily="34" charset="0"/>
              <a:buChar char="-"/>
            </a:pPr>
            <a:r>
              <a:rPr lang="en-US" altLang="ko-KR" sz="2100" dirty="0">
                <a:latin typeface="Calibri" panose="020F0502020204030204" pitchFamily="34" charset="0"/>
                <a:cs typeface="Calibri" panose="020F0502020204030204" pitchFamily="34" charset="0"/>
              </a:rPr>
              <a:t>Efficient and scalable support of XRM coordination among a large number of users in a single location</a:t>
            </a:r>
          </a:p>
          <a:p>
            <a:pPr lvl="2">
              <a:lnSpc>
                <a:spcPct val="100000"/>
              </a:lnSpc>
              <a:spcBef>
                <a:spcPts val="0"/>
              </a:spcBef>
              <a:buFont typeface="Wingdings" panose="05000000000000000000" pitchFamily="2" charset="2"/>
              <a:buChar char="§"/>
            </a:pPr>
            <a:r>
              <a:rPr lang="en-US" altLang="ko-KR" sz="1600" dirty="0">
                <a:latin typeface="Calibri" panose="020F0502020204030204" pitchFamily="34" charset="0"/>
                <a:cs typeface="Calibri" panose="020F0502020204030204" pitchFamily="34" charset="0"/>
              </a:rPr>
              <a:t>Management of multiple users information and their performance in a single location</a:t>
            </a:r>
          </a:p>
          <a:p>
            <a:pPr lvl="2">
              <a:lnSpc>
                <a:spcPct val="100000"/>
              </a:lnSpc>
              <a:spcBef>
                <a:spcPts val="0"/>
              </a:spcBef>
              <a:buFont typeface="Wingdings" panose="05000000000000000000" pitchFamily="2" charset="2"/>
              <a:buChar char="§"/>
            </a:pPr>
            <a:r>
              <a:rPr lang="en-US" altLang="ko-KR" sz="1600" dirty="0">
                <a:latin typeface="Calibri" panose="020F0502020204030204" pitchFamily="34" charset="0"/>
                <a:cs typeface="Calibri" panose="020F0502020204030204" pitchFamily="34" charset="0"/>
              </a:rPr>
              <a:t>Exposure of multiple users information in a single location including performance parameters</a:t>
            </a:r>
          </a:p>
          <a:p>
            <a:pPr lvl="2">
              <a:lnSpc>
                <a:spcPct val="100000"/>
              </a:lnSpc>
              <a:spcBef>
                <a:spcPts val="0"/>
              </a:spcBef>
              <a:buFont typeface="Wingdings" panose="05000000000000000000" pitchFamily="2" charset="2"/>
              <a:buChar char="§"/>
            </a:pPr>
            <a:endParaRPr lang="en-US" altLang="ko-KR" sz="1600" dirty="0">
              <a:latin typeface="Calibri" panose="020F0502020204030204" pitchFamily="34" charset="0"/>
              <a:cs typeface="Calibri" panose="020F0502020204030204" pitchFamily="34" charset="0"/>
            </a:endParaRPr>
          </a:p>
          <a:p>
            <a:pPr marL="914400" lvl="2" indent="0">
              <a:lnSpc>
                <a:spcPct val="100000"/>
              </a:lnSpc>
              <a:spcBef>
                <a:spcPts val="0"/>
              </a:spcBef>
              <a:buNone/>
            </a:pPr>
            <a:endParaRPr lang="en-US" altLang="ko-KR" sz="1600" dirty="0">
              <a:latin typeface="Calibri" panose="020F0502020204030204" pitchFamily="34" charset="0"/>
              <a:cs typeface="Calibri" panose="020F0502020204030204" pitchFamily="34" charset="0"/>
            </a:endParaRPr>
          </a:p>
          <a:p>
            <a:pPr marL="914400" lvl="2" indent="0">
              <a:lnSpc>
                <a:spcPct val="100000"/>
              </a:lnSpc>
              <a:spcBef>
                <a:spcPts val="0"/>
              </a:spcBef>
              <a:buNone/>
            </a:pPr>
            <a:endParaRPr lang="en-US" altLang="ko-KR" sz="1600" dirty="0">
              <a:latin typeface="Calibri" panose="020F0502020204030204" pitchFamily="34" charset="0"/>
              <a:cs typeface="Calibri" panose="020F0502020204030204" pitchFamily="34" charset="0"/>
            </a:endParaRPr>
          </a:p>
          <a:p>
            <a:pPr lvl="2">
              <a:lnSpc>
                <a:spcPct val="100000"/>
              </a:lnSpc>
              <a:spcBef>
                <a:spcPts val="0"/>
              </a:spcBef>
              <a:buFont typeface="Wingdings" panose="05000000000000000000" pitchFamily="2" charset="2"/>
              <a:buChar char="§"/>
            </a:pPr>
            <a:endParaRPr lang="en-US" altLang="ko-KR" sz="1600" dirty="0">
              <a:latin typeface="Calibri" panose="020F0502020204030204" pitchFamily="34" charset="0"/>
              <a:cs typeface="Calibri" panose="020F0502020204030204" pitchFamily="34" charset="0"/>
            </a:endParaRPr>
          </a:p>
          <a:p>
            <a:pPr marL="0" lvl="1" indent="0">
              <a:lnSpc>
                <a:spcPct val="100000"/>
              </a:lnSpc>
              <a:spcBef>
                <a:spcPts val="1000"/>
              </a:spcBef>
              <a:spcAft>
                <a:spcPts val="600"/>
              </a:spcAft>
              <a:buNone/>
              <a:defRPr/>
            </a:pPr>
            <a:endParaRPr lang="en-US" altLang="ko-KR" sz="2800" dirty="0"/>
          </a:p>
          <a:p>
            <a:pPr marL="228600" lvl="1">
              <a:lnSpc>
                <a:spcPct val="100000"/>
              </a:lnSpc>
              <a:spcBef>
                <a:spcPts val="1000"/>
              </a:spcBef>
              <a:spcAft>
                <a:spcPts val="600"/>
              </a:spcAft>
              <a:buBlip>
                <a:blip r:embed="rId2"/>
              </a:buBlip>
              <a:defRPr/>
            </a:pPr>
            <a:r>
              <a:rPr lang="en-US" altLang="ko-KR" sz="2800" dirty="0"/>
              <a:t>Enhancement of FS_XRM</a:t>
            </a:r>
          </a:p>
          <a:p>
            <a:pPr marR="0" lvl="1" defTabSz="914400" latinLnBrk="0">
              <a:lnSpc>
                <a:spcPct val="100000"/>
              </a:lnSpc>
              <a:spcBef>
                <a:spcPts val="0"/>
              </a:spcBef>
              <a:buSzTx/>
              <a:buFont typeface="Calibri" panose="020F0502020204030204" pitchFamily="34" charset="0"/>
              <a:buChar char="-"/>
              <a:tabLst/>
              <a:defRPr/>
            </a:pPr>
            <a:r>
              <a:rPr lang="en-US" altLang="ko-KR" sz="2100" dirty="0">
                <a:latin typeface="Calibri" panose="020F0502020204030204" pitchFamily="34" charset="0"/>
                <a:cs typeface="Calibri" panose="020F0502020204030204" pitchFamily="34" charset="0"/>
              </a:rPr>
              <a:t>Enhancements on PDU set handling</a:t>
            </a:r>
          </a:p>
          <a:p>
            <a:pPr marR="0" lvl="1" defTabSz="914400" latinLnBrk="0">
              <a:lnSpc>
                <a:spcPct val="100000"/>
              </a:lnSpc>
              <a:spcBef>
                <a:spcPts val="0"/>
              </a:spcBef>
              <a:buSzTx/>
              <a:buFont typeface="Calibri" panose="020F0502020204030204" pitchFamily="34" charset="0"/>
              <a:buChar char="-"/>
              <a:tabLst/>
              <a:defRPr/>
            </a:pPr>
            <a:r>
              <a:rPr lang="en-US" altLang="ko-KR" sz="2100" dirty="0">
                <a:latin typeface="Calibri" panose="020F0502020204030204" pitchFamily="34" charset="0"/>
                <a:cs typeface="Calibri" panose="020F0502020204030204" pitchFamily="34" charset="0"/>
              </a:rPr>
              <a:t>Enhancements on QoS handling for XRM service</a:t>
            </a:r>
          </a:p>
          <a:p>
            <a:pPr lvl="1">
              <a:lnSpc>
                <a:spcPct val="100000"/>
              </a:lnSpc>
              <a:spcBef>
                <a:spcPts val="0"/>
              </a:spcBef>
              <a:buFont typeface="Calibri" panose="020F0502020204030204" pitchFamily="34" charset="0"/>
              <a:buChar char="-"/>
            </a:pPr>
            <a:endParaRPr lang="en-US" altLang="ko-KR" sz="2100" dirty="0">
              <a:latin typeface="Calibri" panose="020F0502020204030204" pitchFamily="34" charset="0"/>
              <a:cs typeface="Calibri" panose="020F0502020204030204" pitchFamily="34" charset="0"/>
            </a:endParaRPr>
          </a:p>
          <a:p>
            <a:endParaRPr lang="ko-KR" altLang="en-US" dirty="0"/>
          </a:p>
        </p:txBody>
      </p:sp>
      <p:sp>
        <p:nvSpPr>
          <p:cNvPr id="4" name="TextBox 3">
            <a:extLst>
              <a:ext uri="{FF2B5EF4-FFF2-40B4-BE49-F238E27FC236}">
                <a16:creationId xmlns:a16="http://schemas.microsoft.com/office/drawing/2014/main" id="{33A979CA-075F-425B-80E2-E32A2726C93E}"/>
              </a:ext>
            </a:extLst>
          </p:cNvPr>
          <p:cNvSpPr txBox="1"/>
          <p:nvPr/>
        </p:nvSpPr>
        <p:spPr>
          <a:xfrm>
            <a:off x="2408981" y="4988229"/>
            <a:ext cx="5444274" cy="276999"/>
          </a:xfrm>
          <a:prstGeom prst="rect">
            <a:avLst/>
          </a:prstGeom>
          <a:noFill/>
        </p:spPr>
        <p:txBody>
          <a:bodyPr wrap="square">
            <a:spAutoFit/>
          </a:bodyPr>
          <a:lstStyle/>
          <a:p>
            <a:pPr algn="ctr">
              <a:spcAft>
                <a:spcPts val="900"/>
              </a:spcAft>
            </a:pPr>
            <a:r>
              <a:rPr lang="en-GB" sz="1200" dirty="0">
                <a:effectLst/>
                <a:latin typeface="Calibri" panose="020F0502020204030204" pitchFamily="34" charset="0"/>
                <a:ea typeface="Ebrima" panose="02000000000000000000" pitchFamily="2" charset="0"/>
                <a:cs typeface="Calibri" panose="020F0502020204030204" pitchFamily="34" charset="0"/>
              </a:rPr>
              <a:t>&lt;Concept of 5GS Metaverse service to multiple users in locations&gt;</a:t>
            </a:r>
            <a:endParaRPr lang="en-KR" sz="1200" dirty="0">
              <a:effectLst/>
              <a:latin typeface="Calibri" panose="020F0502020204030204" pitchFamily="34" charset="0"/>
              <a:ea typeface="Ebrima" panose="02000000000000000000" pitchFamily="2" charset="0"/>
              <a:cs typeface="Calibri" panose="020F0502020204030204" pitchFamily="34" charset="0"/>
            </a:endParaRPr>
          </a:p>
        </p:txBody>
      </p:sp>
      <p:pic>
        <p:nvPicPr>
          <p:cNvPr id="5" name="그래픽 4">
            <a:extLst>
              <a:ext uri="{FF2B5EF4-FFF2-40B4-BE49-F238E27FC236}">
                <a16:creationId xmlns:a16="http://schemas.microsoft.com/office/drawing/2014/main" id="{300B7BEA-E37B-4C5E-8BAA-348B5CF1B0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15631" y="3565184"/>
            <a:ext cx="6777228" cy="1458026"/>
          </a:xfrm>
          <a:prstGeom prst="rect">
            <a:avLst/>
          </a:prstGeom>
        </p:spPr>
      </p:pic>
    </p:spTree>
    <p:extLst>
      <p:ext uri="{BB962C8B-B14F-4D97-AF65-F5344CB8AC3E}">
        <p14:creationId xmlns:p14="http://schemas.microsoft.com/office/powerpoint/2010/main" val="332411653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dcmitype/"/>
    <ds:schemaRef ds:uri="http://purl.org/dc/terms/"/>
    <ds:schemaRef ds:uri="http://schemas.microsoft.com/office/2006/metadata/properties"/>
    <ds:schemaRef ds:uri="http://schemas.microsoft.com/office/2006/documentManagement/types"/>
    <ds:schemaRef ds:uri="679a257e-872f-4c98-9e8a-0a9c104f72cd"/>
    <ds:schemaRef ds:uri="http://schemas.openxmlformats.org/package/2006/metadata/core-properties"/>
    <ds:schemaRef ds:uri="280d8efa-eff2-4910-88d2-79ca146720c4"/>
    <ds:schemaRef ds:uri="http://schemas.microsoft.com/office/infopath/2007/PartnerControls"/>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7382</TotalTime>
  <Words>1861</Words>
  <Application>Microsoft Office PowerPoint</Application>
  <PresentationFormat>와이드스크린</PresentationFormat>
  <Paragraphs>229</Paragraphs>
  <Slides>15</Slides>
  <Notes>2</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15</vt:i4>
      </vt:variant>
    </vt:vector>
  </HeadingPairs>
  <TitlesOfParts>
    <vt:vector size="27" baseType="lpstr">
      <vt:lpstr>Arial </vt:lpstr>
      <vt:lpstr>KT서체 Light</vt:lpstr>
      <vt:lpstr>다음_Regular</vt:lpstr>
      <vt:lpstr>맑은 고딕</vt:lpstr>
      <vt:lpstr>서울남산 장체L</vt:lpstr>
      <vt:lpstr>Arial</vt:lpstr>
      <vt:lpstr>Calibri</vt:lpstr>
      <vt:lpstr>Calibri Light</vt:lpstr>
      <vt:lpstr>Ebrima</vt:lpstr>
      <vt:lpstr>Times New Roman</vt:lpstr>
      <vt:lpstr>Wingdings</vt:lpstr>
      <vt:lpstr>Office Theme</vt:lpstr>
      <vt:lpstr>Consolidated Views on Rel-19 </vt:lpstr>
      <vt:lpstr>General Views on Rel-19</vt:lpstr>
      <vt:lpstr>Focus Items and Prioritization </vt:lpstr>
      <vt:lpstr>Overall View on Rel-19 Content</vt:lpstr>
      <vt:lpstr>Overall View on Rel-19 Content</vt:lpstr>
      <vt:lpstr>Architectural enhancements for 5G AI/ML</vt:lpstr>
      <vt:lpstr>Architectural enhancements for UPF</vt:lpstr>
      <vt:lpstr>Robust Core</vt:lpstr>
      <vt:lpstr>Architectural enhancements of Metaverse and XR </vt:lpstr>
      <vt:lpstr>NF Energy-related operation</vt:lpstr>
      <vt:lpstr>Enhancement of Satellite Access and Backhaul</vt:lpstr>
      <vt:lpstr>VMR (Vehicle-Mounted Relay) enhancements</vt:lpstr>
      <vt:lpstr>Ambient IoT</vt:lpstr>
      <vt:lpstr>Focus Items - Summary</vt:lpstr>
      <vt:lpstr>PowerPoint 프레젠테이션</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USER</cp:lastModifiedBy>
  <cp:revision>653</cp:revision>
  <cp:lastPrinted>2023-05-31T01:05:19Z</cp:lastPrinted>
  <dcterms:created xsi:type="dcterms:W3CDTF">2010-02-05T13:52:04Z</dcterms:created>
  <dcterms:modified xsi:type="dcterms:W3CDTF">2023-06-01T15:46:13Z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